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66" r:id="rId31"/>
    <p:sldId id="349" r:id="rId32"/>
    <p:sldId id="350" r:id="rId33"/>
    <p:sldId id="351" r:id="rId34"/>
    <p:sldId id="352" r:id="rId35"/>
    <p:sldId id="353" r:id="rId36"/>
    <p:sldId id="354" r:id="rId37"/>
    <p:sldId id="355" r:id="rId38"/>
    <p:sldId id="356" r:id="rId39"/>
    <p:sldId id="357" r:id="rId40"/>
    <p:sldId id="365" r:id="rId41"/>
    <p:sldId id="358" r:id="rId42"/>
    <p:sldId id="359" r:id="rId43"/>
    <p:sldId id="360" r:id="rId44"/>
    <p:sldId id="367" r:id="rId45"/>
    <p:sldId id="362" r:id="rId46"/>
    <p:sldId id="363" r:id="rId47"/>
    <p:sldId id="3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7" autoAdjust="0"/>
  </p:normalViewPr>
  <p:slideViewPr>
    <p:cSldViewPr snapToGrid="0" showGuides="1">
      <p:cViewPr varScale="1">
        <p:scale>
          <a:sx n="75" d="100"/>
          <a:sy n="75" d="100"/>
        </p:scale>
        <p:origin x="-96" y="-378"/>
      </p:cViewPr>
      <p:guideLst>
        <p:guide orient="horz" pos="3854"/>
        <p:guide pos="286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5208-6968-4CFF-A53D-76EBDF93E7BD}"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5B06F-76D5-4AF8-BC92-830A083CA3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photography pioneer </a:t>
            </a:r>
            <a:r>
              <a:rPr lang="en-US" dirty="0" err="1" smtClean="0"/>
              <a:t>Eadweard</a:t>
            </a:r>
            <a:r>
              <a:rPr lang="en-US" dirty="0" smtClean="0"/>
              <a:t> Muybridge, on commission from Leland Stanford, took several years to develop a system of rapid-sequence photography to conclusively </a:t>
            </a:r>
          </a:p>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0185B1-0DF8-4DC5-A227-EBB295AC2185}"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0185B1-0DF8-4DC5-A227-EBB295AC2185}"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13B79-11D9-4895-BA70-7E4049A53252}"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Pump Photons create the excited state in a given </a:t>
            </a:r>
            <a:r>
              <a:rPr lang="en-US" dirty="0" err="1"/>
              <a:t>vibrational</a:t>
            </a:r>
            <a:r>
              <a:rPr lang="en-US" dirty="0"/>
              <a:t> state.  Probe photons are absorbed by the excited state.  The difference in intensity between the incident and transmitted probe photons gives the measured signal.  The transmitted intensity changes as the excited state population in the S</a:t>
            </a:r>
            <a:r>
              <a:rPr lang="en-US" baseline="-25000" dirty="0"/>
              <a:t>1</a:t>
            </a:r>
            <a:r>
              <a:rPr lang="en-US" dirty="0"/>
              <a:t> state decays.  Possible decay processes.</a:t>
            </a:r>
          </a:p>
          <a:p>
            <a:endParaRPr lang="en-US" dirty="0"/>
          </a:p>
          <a:p>
            <a:r>
              <a:rPr lang="en-US" dirty="0"/>
              <a:t>Changing Pump Wavelength places the S</a:t>
            </a:r>
            <a:r>
              <a:rPr lang="en-US" baseline="-25000" dirty="0"/>
              <a:t>1 </a:t>
            </a:r>
            <a:r>
              <a:rPr lang="en-US" dirty="0"/>
              <a:t>state in a different </a:t>
            </a:r>
            <a:r>
              <a:rPr lang="en-US" dirty="0" err="1"/>
              <a:t>vibrational</a:t>
            </a:r>
            <a:r>
              <a:rPr lang="en-US" dirty="0"/>
              <a:t> level.  Higher in the </a:t>
            </a:r>
            <a:r>
              <a:rPr lang="en-US" dirty="0" err="1"/>
              <a:t>vibrational</a:t>
            </a:r>
            <a:r>
              <a:rPr lang="en-US" dirty="0"/>
              <a:t> manifold, there is a higher density of states due to </a:t>
            </a:r>
            <a:r>
              <a:rPr lang="en-US" dirty="0" err="1"/>
              <a:t>anharmonicity</a:t>
            </a:r>
            <a:r>
              <a:rPr lang="en-US" dirty="0"/>
              <a:t>.  Increases the Franck-Condon overlap and facilitates </a:t>
            </a:r>
            <a:r>
              <a:rPr lang="en-US" dirty="0" err="1"/>
              <a:t>vibrational</a:t>
            </a:r>
            <a:r>
              <a:rPr lang="en-US" dirty="0"/>
              <a:t> decay.</a:t>
            </a:r>
          </a:p>
          <a:p>
            <a:endParaRPr lang="en-US" dirty="0"/>
          </a:p>
          <a:p>
            <a:r>
              <a:rPr lang="en-US" dirty="0"/>
              <a:t>Probe Wavelength:  Higher </a:t>
            </a:r>
            <a:r>
              <a:rPr lang="en-US" dirty="0" err="1"/>
              <a:t>vibrational</a:t>
            </a:r>
            <a:r>
              <a:rPr lang="en-US" dirty="0"/>
              <a:t> states have a wider range of absorptions available due to greater </a:t>
            </a:r>
            <a:r>
              <a:rPr lang="en-US" dirty="0" err="1"/>
              <a:t>franck-condon</a:t>
            </a:r>
            <a:r>
              <a:rPr lang="en-US" dirty="0"/>
              <a:t> overlap with a larger number of </a:t>
            </a:r>
            <a:r>
              <a:rPr lang="en-US" dirty="0" err="1"/>
              <a:t>vibrational</a:t>
            </a:r>
            <a:r>
              <a:rPr lang="en-US" dirty="0"/>
              <a:t> states in the upper level.  There are many more nodes in the highly excited </a:t>
            </a:r>
            <a:r>
              <a:rPr lang="en-US" dirty="0" err="1"/>
              <a:t>vibrational</a:t>
            </a:r>
            <a:r>
              <a:rPr lang="en-US" dirty="0"/>
              <a:t> </a:t>
            </a:r>
            <a:r>
              <a:rPr lang="en-US" dirty="0" err="1"/>
              <a:t>wavefunction</a:t>
            </a:r>
            <a:r>
              <a:rPr lang="en-US" dirty="0"/>
              <a:t> and more amplitude over the nuclear coordinate.</a:t>
            </a:r>
          </a:p>
          <a:p>
            <a:endParaRPr lang="en-US" dirty="0"/>
          </a:p>
          <a:p>
            <a:r>
              <a:rPr lang="en-US" dirty="0"/>
              <a:t>Reference: Cr(</a:t>
            </a:r>
            <a:r>
              <a:rPr lang="en-US" dirty="0" err="1"/>
              <a:t>acac</a:t>
            </a:r>
            <a:r>
              <a:rPr lang="en-US" dirty="0"/>
              <a:t>) paper.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E8BF7-3E8F-4512-911D-BD511120650E}"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 experience is only 9 orders</a:t>
            </a:r>
            <a:r>
              <a:rPr lang="en-US" baseline="0" dirty="0" smtClean="0"/>
              <a:t> of magnitude</a:t>
            </a:r>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9325091-2775-4023-9AA1-F67EE163557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9A4AA-794C-49F4-B48E-C4C7432B4D8A}"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9A4AA-794C-49F4-B48E-C4C7432B4D8A}"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9A4AA-794C-49F4-B48E-C4C7432B4D8A}"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9A4AA-794C-49F4-B48E-C4C7432B4D8A}"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9A4AA-794C-49F4-B48E-C4C7432B4D8A}"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9A4AA-794C-49F4-B48E-C4C7432B4D8A}"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18E2D-3661-4BEB-86F2-AD4E9D230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22.bin"/><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06B510-9EFE-40F6-9759-0796E16A2C2F}" type="slidenum">
              <a:rPr lang="en-US" smtClean="0"/>
              <a:pPr/>
              <a:t>1</a:t>
            </a:fld>
            <a:endParaRPr lang="en-US"/>
          </a:p>
        </p:txBody>
      </p:sp>
      <p:sp>
        <p:nvSpPr>
          <p:cNvPr id="36" name="Title 1"/>
          <p:cNvSpPr>
            <a:spLocks noGrp="1"/>
          </p:cNvSpPr>
          <p:nvPr>
            <p:ph type="ctrTitle"/>
          </p:nvPr>
        </p:nvSpPr>
        <p:spPr>
          <a:xfrm>
            <a:off x="685800" y="486501"/>
            <a:ext cx="7772400" cy="1470025"/>
          </a:xfrm>
        </p:spPr>
        <p:txBody>
          <a:bodyPr/>
          <a:lstStyle/>
          <a:p>
            <a:r>
              <a:rPr lang="en-US" dirty="0" smtClean="0"/>
              <a:t>CHM </a:t>
            </a:r>
            <a:r>
              <a:rPr lang="en-US" dirty="0" smtClean="0"/>
              <a:t>5681</a:t>
            </a:r>
            <a:endParaRPr lang="en-US" dirty="0"/>
          </a:p>
        </p:txBody>
      </p:sp>
      <p:sp>
        <p:nvSpPr>
          <p:cNvPr id="37" name="Subtitle 2"/>
          <p:cNvSpPr txBox="1">
            <a:spLocks/>
          </p:cNvSpPr>
          <p:nvPr/>
        </p:nvSpPr>
        <p:spPr>
          <a:xfrm>
            <a:off x="1371600" y="1619175"/>
            <a:ext cx="6400800" cy="65376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Transient Absorption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4" name="Group 33"/>
          <p:cNvGrpSpPr/>
          <p:nvPr/>
        </p:nvGrpSpPr>
        <p:grpSpPr>
          <a:xfrm>
            <a:off x="2521229" y="2372140"/>
            <a:ext cx="4057650" cy="2474843"/>
            <a:chOff x="228600" y="3921540"/>
            <a:chExt cx="4057650" cy="2474843"/>
          </a:xfrm>
        </p:grpSpPr>
        <p:sp>
          <p:nvSpPr>
            <p:cNvPr id="35" name="Rounded Rectangle 34"/>
            <p:cNvSpPr/>
            <p:nvPr/>
          </p:nvSpPr>
          <p:spPr>
            <a:xfrm>
              <a:off x="228600" y="3921540"/>
              <a:ext cx="4057650" cy="2474843"/>
            </a:xfrm>
            <a:prstGeom prst="roundRect">
              <a:avLst/>
            </a:prstGeom>
            <a:solidFill>
              <a:srgbClr val="00CC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40" name="TextBox 39"/>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41" name="TextBox 40"/>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42" name="TextBox 41"/>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43" name="Cube 42"/>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46"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7" name="Oval 46"/>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Cube 47"/>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be 48"/>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51" name="Oval 50"/>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TextBox 51"/>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53" name="Freeform 52"/>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http://voxphotographs.files.wordpress.com/2012/01/eadweard-muybridge_horse_galloping.jpg"/>
          <p:cNvPicPr>
            <a:picLocks noChangeAspect="1" noChangeArrowheads="1"/>
          </p:cNvPicPr>
          <p:nvPr/>
        </p:nvPicPr>
        <p:blipFill>
          <a:blip r:embed="rId3" cstate="print"/>
          <a:srcRect/>
          <a:stretch>
            <a:fillRect/>
          </a:stretch>
        </p:blipFill>
        <p:spPr bwMode="auto">
          <a:xfrm>
            <a:off x="1171577" y="1205366"/>
            <a:ext cx="6738714" cy="4932740"/>
          </a:xfrm>
          <a:prstGeom prst="rect">
            <a:avLst/>
          </a:prstGeom>
          <a:noFill/>
        </p:spPr>
      </p:pic>
      <p:sp>
        <p:nvSpPr>
          <p:cNvPr id="8" name="Rectangle 7"/>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Spectroscopy</a:t>
            </a:r>
            <a:endParaRPr lang="en-US" sz="3200" b="1" u="sng" dirty="0">
              <a:solidFill>
                <a:schemeClr val="tx2"/>
              </a:solidFill>
            </a:endParaRPr>
          </a:p>
        </p:txBody>
      </p:sp>
      <p:sp>
        <p:nvSpPr>
          <p:cNvPr id="9" name="Rectangle 8"/>
          <p:cNvSpPr/>
          <p:nvPr/>
        </p:nvSpPr>
        <p:spPr>
          <a:xfrm>
            <a:off x="3347030" y="762393"/>
            <a:ext cx="2408736" cy="400110"/>
          </a:xfrm>
          <a:prstGeom prst="rect">
            <a:avLst/>
          </a:prstGeom>
        </p:spPr>
        <p:txBody>
          <a:bodyPr wrap="none">
            <a:spAutoFit/>
          </a:bodyPr>
          <a:lstStyle/>
          <a:p>
            <a:r>
              <a:rPr lang="en-US" sz="2000" dirty="0" err="1" smtClean="0"/>
              <a:t>Eadweard</a:t>
            </a:r>
            <a:r>
              <a:rPr lang="en-US" sz="2000" dirty="0" smtClean="0"/>
              <a:t> Muybridge</a:t>
            </a:r>
            <a:endParaRPr lang="en-US" sz="2000" dirty="0"/>
          </a:p>
        </p:txBody>
      </p:sp>
      <p:sp>
        <p:nvSpPr>
          <p:cNvPr id="10" name="TextBox 9"/>
          <p:cNvSpPr txBox="1"/>
          <p:nvPr/>
        </p:nvSpPr>
        <p:spPr>
          <a:xfrm>
            <a:off x="2627077" y="6226623"/>
            <a:ext cx="3860800" cy="461665"/>
          </a:xfrm>
          <a:prstGeom prst="rect">
            <a:avLst/>
          </a:prstGeom>
          <a:noFill/>
        </p:spPr>
        <p:txBody>
          <a:bodyPr wrap="square" rtlCol="0">
            <a:spAutoFit/>
          </a:bodyPr>
          <a:lstStyle/>
          <a:p>
            <a:pPr algn="ctr"/>
            <a:r>
              <a:rPr lang="en-US" sz="2400" b="1" dirty="0" smtClean="0"/>
              <a:t>The Horse in Motion (1872)</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cinemathequefroncaise.com/Chapter1-1/MuybridgeHorse.jpg"/>
          <p:cNvPicPr>
            <a:picLocks noChangeAspect="1" noChangeArrowheads="1"/>
          </p:cNvPicPr>
          <p:nvPr/>
        </p:nvPicPr>
        <p:blipFill>
          <a:blip r:embed="rId2" cstate="print"/>
          <a:srcRect/>
          <a:stretch>
            <a:fillRect/>
          </a:stretch>
        </p:blipFill>
        <p:spPr bwMode="auto">
          <a:xfrm>
            <a:off x="300717" y="1921236"/>
            <a:ext cx="4779282" cy="3776075"/>
          </a:xfrm>
          <a:prstGeom prst="rect">
            <a:avLst/>
          </a:prstGeom>
          <a:noFill/>
        </p:spPr>
      </p:pic>
      <p:pic>
        <p:nvPicPr>
          <p:cNvPr id="5" name="Picture 2" descr="http://upload.wikimedia.org/wikipedia/commons/thumb/d/dd/Muybridge_race_horse_animated.gif/220px-Muybridge_race_horse_animated.gif"/>
          <p:cNvPicPr>
            <a:picLocks noChangeAspect="1" noChangeArrowheads="1" noCrop="1"/>
          </p:cNvPicPr>
          <p:nvPr/>
        </p:nvPicPr>
        <p:blipFill>
          <a:blip r:embed="rId3" cstate="print"/>
          <a:srcRect/>
          <a:stretch>
            <a:fillRect/>
          </a:stretch>
        </p:blipFill>
        <p:spPr bwMode="auto">
          <a:xfrm>
            <a:off x="5409747" y="1841047"/>
            <a:ext cx="3429453" cy="2291498"/>
          </a:xfrm>
          <a:prstGeom prst="rect">
            <a:avLst/>
          </a:prstGeom>
          <a:noFill/>
        </p:spPr>
      </p:pic>
      <p:sp>
        <p:nvSpPr>
          <p:cNvPr id="6" name="Rectangle 5"/>
          <p:cNvSpPr/>
          <p:nvPr/>
        </p:nvSpPr>
        <p:spPr>
          <a:xfrm>
            <a:off x="5479147" y="4331679"/>
            <a:ext cx="3243942" cy="923330"/>
          </a:xfrm>
          <a:prstGeom prst="rect">
            <a:avLst/>
          </a:prstGeom>
        </p:spPr>
        <p:txBody>
          <a:bodyPr wrap="square">
            <a:spAutoFit/>
          </a:bodyPr>
          <a:lstStyle/>
          <a:p>
            <a:r>
              <a:rPr lang="en-US" dirty="0" smtClean="0"/>
              <a:t>Muybridge was able to record events on the scale of about 0.001 second in 1877</a:t>
            </a:r>
            <a:endParaRPr lang="en-US" dirty="0"/>
          </a:p>
        </p:txBody>
      </p:sp>
      <p:sp>
        <p:nvSpPr>
          <p:cNvPr id="7" name="Rectangle 6"/>
          <p:cNvSpPr/>
          <p:nvPr/>
        </p:nvSpPr>
        <p:spPr>
          <a:xfrm>
            <a:off x="5696927" y="5547972"/>
            <a:ext cx="2912720" cy="461665"/>
          </a:xfrm>
          <a:prstGeom prst="rect">
            <a:avLst/>
          </a:prstGeom>
        </p:spPr>
        <p:txBody>
          <a:bodyPr wrap="none">
            <a:spAutoFit/>
          </a:bodyPr>
          <a:lstStyle/>
          <a:p>
            <a:r>
              <a:rPr lang="en-US" sz="2400" b="1" dirty="0" smtClean="0"/>
              <a:t>1 ms time resolution!</a:t>
            </a:r>
            <a:endParaRPr lang="en-US" sz="2400" b="1" dirty="0"/>
          </a:p>
        </p:txBody>
      </p:sp>
      <p:sp>
        <p:nvSpPr>
          <p:cNvPr id="8" name="Rectangle 7"/>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Spectroscopy</a:t>
            </a:r>
            <a:endParaRPr lang="en-US" sz="3200" b="1" u="sng"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9" name="Picture 7"/>
          <p:cNvPicPr>
            <a:picLocks noChangeAspect="1" noChangeArrowheads="1"/>
          </p:cNvPicPr>
          <p:nvPr/>
        </p:nvPicPr>
        <p:blipFill>
          <a:blip r:embed="rId2" cstate="print"/>
          <a:srcRect/>
          <a:stretch>
            <a:fillRect/>
          </a:stretch>
        </p:blipFill>
        <p:spPr bwMode="auto">
          <a:xfrm>
            <a:off x="1418835" y="747348"/>
            <a:ext cx="6251965" cy="4815503"/>
          </a:xfrm>
          <a:prstGeom prst="rect">
            <a:avLst/>
          </a:prstGeom>
          <a:noFill/>
          <a:ln w="9525">
            <a:noFill/>
            <a:miter lim="800000"/>
            <a:headEnd/>
            <a:tailEnd/>
          </a:ln>
        </p:spPr>
      </p:pic>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Spectroscopy Timeline</a:t>
            </a:r>
            <a:endParaRPr lang="en-US" sz="3200" b="1" u="sng" dirty="0">
              <a:solidFill>
                <a:schemeClr val="tx2"/>
              </a:solidFill>
            </a:endParaRPr>
          </a:p>
        </p:txBody>
      </p:sp>
      <p:sp>
        <p:nvSpPr>
          <p:cNvPr id="5" name="TextBox 4"/>
          <p:cNvSpPr txBox="1"/>
          <p:nvPr/>
        </p:nvSpPr>
        <p:spPr>
          <a:xfrm>
            <a:off x="2627313" y="5740400"/>
            <a:ext cx="3860800" cy="400110"/>
          </a:xfrm>
          <a:prstGeom prst="rect">
            <a:avLst/>
          </a:prstGeom>
          <a:noFill/>
        </p:spPr>
        <p:txBody>
          <a:bodyPr wrap="square" rtlCol="0">
            <a:spAutoFit/>
          </a:bodyPr>
          <a:lstStyle/>
          <a:p>
            <a:r>
              <a:rPr lang="en-US" sz="2000" dirty="0" smtClean="0"/>
              <a:t>150 years = 17 orders of magnitude</a:t>
            </a:r>
            <a:endParaRPr lang="en-US" sz="2000" dirty="0"/>
          </a:p>
        </p:txBody>
      </p:sp>
      <p:sp>
        <p:nvSpPr>
          <p:cNvPr id="6" name="TextBox 5"/>
          <p:cNvSpPr txBox="1"/>
          <p:nvPr/>
        </p:nvSpPr>
        <p:spPr>
          <a:xfrm>
            <a:off x="1066800" y="6261100"/>
            <a:ext cx="6972300" cy="400110"/>
          </a:xfrm>
          <a:prstGeom prst="rect">
            <a:avLst/>
          </a:prstGeom>
          <a:noFill/>
        </p:spPr>
        <p:txBody>
          <a:bodyPr wrap="square" rtlCol="0">
            <a:spAutoFit/>
          </a:bodyPr>
          <a:lstStyle/>
          <a:p>
            <a:pPr algn="ctr"/>
            <a:r>
              <a:rPr lang="en-US" sz="2000" dirty="0" smtClean="0"/>
              <a:t>17 orders of magnitude (bacteria vs. size of the solar system)</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47322" y="1533732"/>
            <a:ext cx="6382153" cy="4633998"/>
          </a:xfrm>
          <a:prstGeom prst="rect">
            <a:avLst/>
          </a:prstGeom>
          <a:noFill/>
          <a:ln w="9525">
            <a:noFill/>
            <a:miter lim="800000"/>
            <a:headEnd/>
            <a:tailEnd/>
          </a:ln>
        </p:spPr>
      </p:pic>
      <p:sp>
        <p:nvSpPr>
          <p:cNvPr id="5" name="Rectangle 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Timeline</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605419" y="1317404"/>
            <a:ext cx="3886057" cy="2184604"/>
            <a:chOff x="291711" y="4025900"/>
            <a:chExt cx="3886057" cy="2184604"/>
          </a:xfrm>
        </p:grpSpPr>
        <p:sp>
          <p:nvSpPr>
            <p:cNvPr id="6" name="Cube 5"/>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8" name="TextBox 7"/>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9" name="TextBox 8"/>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0" name="TextBox 9"/>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1" name="Cube 10"/>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3"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4" name="Oval 13"/>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ube 14"/>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8" name="Oval 17"/>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0" name="Freeform 19"/>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1" name="TextBox 20"/>
          <p:cNvSpPr txBox="1"/>
          <p:nvPr/>
        </p:nvSpPr>
        <p:spPr>
          <a:xfrm>
            <a:off x="1839867" y="4202806"/>
            <a:ext cx="5286648" cy="1451679"/>
          </a:xfrm>
          <a:prstGeom prst="rect">
            <a:avLst/>
          </a:prstGeom>
          <a:noFill/>
        </p:spPr>
        <p:txBody>
          <a:bodyPr wrap="square" rtlCol="0">
            <a:spAutoFit/>
          </a:bodyPr>
          <a:lstStyle/>
          <a:p>
            <a:pPr>
              <a:spcAft>
                <a:spcPts val="1000"/>
              </a:spcAft>
            </a:pPr>
            <a:r>
              <a:rPr lang="en-US" sz="2000" b="1" u="sng" dirty="0" smtClean="0"/>
              <a:t>Transient Absorption (Pump-Probe Experiment)</a:t>
            </a:r>
          </a:p>
          <a:p>
            <a:pPr marL="347663"/>
            <a:r>
              <a:rPr lang="en-US" sz="2000" dirty="0" smtClean="0">
                <a:solidFill>
                  <a:srgbClr val="0000FF"/>
                </a:solidFill>
              </a:rPr>
              <a:t>1) High intensity pulse of light.</a:t>
            </a:r>
          </a:p>
          <a:p>
            <a:pPr marL="347663"/>
            <a:endParaRPr lang="en-US" sz="2000" dirty="0" smtClean="0">
              <a:solidFill>
                <a:srgbClr val="0000FF"/>
              </a:solidFill>
            </a:endParaRPr>
          </a:p>
          <a:p>
            <a:pPr marL="347663"/>
            <a:r>
              <a:rPr lang="en-US" sz="2000" dirty="0" smtClean="0">
                <a:solidFill>
                  <a:srgbClr val="FF0000"/>
                </a:solidFill>
              </a:rPr>
              <a:t>2) Monitor absorption spectrum over time. </a:t>
            </a:r>
            <a:endParaRPr lang="en-US" sz="2000" dirty="0">
              <a:solidFill>
                <a:srgbClr val="FF0000"/>
              </a:solidFill>
            </a:endParaRPr>
          </a:p>
        </p:txBody>
      </p:sp>
      <p:sp>
        <p:nvSpPr>
          <p:cNvPr id="22" name="Rectangle 21"/>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70" name="Straight Connector 69"/>
          <p:cNvCxnSpPr/>
          <p:nvPr/>
        </p:nvCxnSpPr>
        <p:spPr bwMode="auto">
          <a:xfrm>
            <a:off x="1241575" y="2238528"/>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1239775" y="3292137"/>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Object 3"/>
          <p:cNvGraphicFramePr>
            <a:graphicFrameLocks noChangeAspect="1"/>
          </p:cNvGraphicFramePr>
          <p:nvPr/>
        </p:nvGraphicFramePr>
        <p:xfrm>
          <a:off x="1353199" y="2986072"/>
          <a:ext cx="80445" cy="486133"/>
        </p:xfrm>
        <a:graphic>
          <a:graphicData uri="http://schemas.openxmlformats.org/presentationml/2006/ole">
            <p:oleObj spid="_x0000_s203778" name="CS ChemDraw Drawing" r:id="rId4" imgW="106162" imgH="490320" progId="ChemDraw.Document.6.0">
              <p:embed/>
            </p:oleObj>
          </a:graphicData>
        </a:graphic>
      </p:graphicFrame>
      <p:graphicFrame>
        <p:nvGraphicFramePr>
          <p:cNvPr id="74" name="Object 39"/>
          <p:cNvGraphicFramePr>
            <a:graphicFrameLocks noChangeAspect="1"/>
          </p:cNvGraphicFramePr>
          <p:nvPr/>
        </p:nvGraphicFramePr>
        <p:xfrm>
          <a:off x="1450741" y="3055155"/>
          <a:ext cx="75107" cy="514377"/>
        </p:xfrm>
        <a:graphic>
          <a:graphicData uri="http://schemas.openxmlformats.org/presentationml/2006/ole">
            <p:oleObj spid="_x0000_s203779" name="CS ChemDraw Drawing" r:id="rId5" imgW="97248" imgH="490320" progId="ChemDraw.Document.6.0">
              <p:embed/>
            </p:oleObj>
          </a:graphicData>
        </a:graphic>
      </p:graphicFrame>
      <p:sp>
        <p:nvSpPr>
          <p:cNvPr id="75" name="TextBox 74"/>
          <p:cNvSpPr txBox="1"/>
          <p:nvPr/>
        </p:nvSpPr>
        <p:spPr>
          <a:xfrm>
            <a:off x="1787595" y="2832872"/>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76" name="Freeform 97"/>
          <p:cNvSpPr>
            <a:spLocks noChangeAspect="1"/>
          </p:cNvSpPr>
          <p:nvPr/>
        </p:nvSpPr>
        <p:spPr bwMode="auto">
          <a:xfrm rot="8073558" flipH="1">
            <a:off x="1406112" y="280410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cxnSp>
        <p:nvCxnSpPr>
          <p:cNvPr id="85" name="Straight Connector 84"/>
          <p:cNvCxnSpPr/>
          <p:nvPr/>
        </p:nvCxnSpPr>
        <p:spPr bwMode="auto">
          <a:xfrm>
            <a:off x="529270" y="2490319"/>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a:off x="527470" y="3543928"/>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8" name="Object 3"/>
          <p:cNvGraphicFramePr>
            <a:graphicFrameLocks noChangeAspect="1"/>
          </p:cNvGraphicFramePr>
          <p:nvPr/>
        </p:nvGraphicFramePr>
        <p:xfrm>
          <a:off x="640894" y="3237863"/>
          <a:ext cx="80445" cy="486133"/>
        </p:xfrm>
        <a:graphic>
          <a:graphicData uri="http://schemas.openxmlformats.org/presentationml/2006/ole">
            <p:oleObj spid="_x0000_s203780" name="CS ChemDraw Drawing" r:id="rId6" imgW="106162" imgH="490320" progId="ChemDraw.Document.6.0">
              <p:embed/>
            </p:oleObj>
          </a:graphicData>
        </a:graphic>
      </p:graphicFrame>
      <p:graphicFrame>
        <p:nvGraphicFramePr>
          <p:cNvPr id="89" name="Object 39"/>
          <p:cNvGraphicFramePr>
            <a:graphicFrameLocks noChangeAspect="1"/>
          </p:cNvGraphicFramePr>
          <p:nvPr/>
        </p:nvGraphicFramePr>
        <p:xfrm>
          <a:off x="738436" y="3306946"/>
          <a:ext cx="75107" cy="514377"/>
        </p:xfrm>
        <a:graphic>
          <a:graphicData uri="http://schemas.openxmlformats.org/presentationml/2006/ole">
            <p:oleObj spid="_x0000_s203781" name="CS ChemDraw Drawing" r:id="rId7" imgW="97248" imgH="490320" progId="ChemDraw.Document.6.0">
              <p:embed/>
            </p:oleObj>
          </a:graphicData>
        </a:graphic>
      </p:graphicFrame>
      <p:cxnSp>
        <p:nvCxnSpPr>
          <p:cNvPr id="91" name="Straight Connector 90"/>
          <p:cNvCxnSpPr/>
          <p:nvPr/>
        </p:nvCxnSpPr>
        <p:spPr bwMode="auto">
          <a:xfrm>
            <a:off x="4675625" y="2221919"/>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a:off x="4673825" y="3275528"/>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4" name="Object 3"/>
          <p:cNvGraphicFramePr>
            <a:graphicFrameLocks noChangeAspect="1"/>
          </p:cNvGraphicFramePr>
          <p:nvPr/>
        </p:nvGraphicFramePr>
        <p:xfrm>
          <a:off x="4787249" y="2969463"/>
          <a:ext cx="80445" cy="486133"/>
        </p:xfrm>
        <a:graphic>
          <a:graphicData uri="http://schemas.openxmlformats.org/presentationml/2006/ole">
            <p:oleObj spid="_x0000_s203782" name="CS ChemDraw Drawing" r:id="rId8" imgW="106162" imgH="490320" progId="ChemDraw.Document.6.0">
              <p:embed/>
            </p:oleObj>
          </a:graphicData>
        </a:graphic>
      </p:graphicFrame>
      <p:graphicFrame>
        <p:nvGraphicFramePr>
          <p:cNvPr id="95" name="Object 39"/>
          <p:cNvGraphicFramePr>
            <a:graphicFrameLocks noChangeAspect="1"/>
          </p:cNvGraphicFramePr>
          <p:nvPr/>
        </p:nvGraphicFramePr>
        <p:xfrm>
          <a:off x="4904669" y="1994938"/>
          <a:ext cx="75107" cy="514377"/>
        </p:xfrm>
        <a:graphic>
          <a:graphicData uri="http://schemas.openxmlformats.org/presentationml/2006/ole">
            <p:oleObj spid="_x0000_s203783" name="CS ChemDraw Drawing" r:id="rId9" imgW="97248" imgH="490320" progId="ChemDraw.Document.6.0">
              <p:embed/>
            </p:oleObj>
          </a:graphicData>
        </a:graphic>
      </p:graphicFrame>
      <p:cxnSp>
        <p:nvCxnSpPr>
          <p:cNvPr id="102" name="Straight Connector 101"/>
          <p:cNvCxnSpPr/>
          <p:nvPr/>
        </p:nvCxnSpPr>
        <p:spPr bwMode="auto">
          <a:xfrm>
            <a:off x="3963320" y="2473710"/>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auto">
          <a:xfrm>
            <a:off x="3961520" y="3527319"/>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4" name="Object 3"/>
          <p:cNvGraphicFramePr>
            <a:graphicFrameLocks noChangeAspect="1"/>
          </p:cNvGraphicFramePr>
          <p:nvPr/>
        </p:nvGraphicFramePr>
        <p:xfrm>
          <a:off x="4074944" y="3221254"/>
          <a:ext cx="80445" cy="486133"/>
        </p:xfrm>
        <a:graphic>
          <a:graphicData uri="http://schemas.openxmlformats.org/presentationml/2006/ole">
            <p:oleObj spid="_x0000_s203784" name="CS ChemDraw Drawing" r:id="rId10" imgW="106162" imgH="490320" progId="ChemDraw.Document.6.0">
              <p:embed/>
            </p:oleObj>
          </a:graphicData>
        </a:graphic>
      </p:graphicFrame>
      <p:graphicFrame>
        <p:nvGraphicFramePr>
          <p:cNvPr id="107" name="Object 39"/>
          <p:cNvGraphicFramePr>
            <a:graphicFrameLocks noChangeAspect="1"/>
          </p:cNvGraphicFramePr>
          <p:nvPr/>
        </p:nvGraphicFramePr>
        <p:xfrm>
          <a:off x="4172486" y="3290337"/>
          <a:ext cx="75107" cy="514377"/>
        </p:xfrm>
        <a:graphic>
          <a:graphicData uri="http://schemas.openxmlformats.org/presentationml/2006/ole">
            <p:oleObj spid="_x0000_s203785" name="CS ChemDraw Drawing" r:id="rId11" imgW="97248" imgH="490320" progId="ChemDraw.Document.6.0">
              <p:embed/>
            </p:oleObj>
          </a:graphicData>
        </a:graphic>
      </p:graphicFrame>
      <p:cxnSp>
        <p:nvCxnSpPr>
          <p:cNvPr id="109" name="Straight Connector 108"/>
          <p:cNvCxnSpPr/>
          <p:nvPr/>
        </p:nvCxnSpPr>
        <p:spPr bwMode="auto">
          <a:xfrm>
            <a:off x="7849516" y="2236377"/>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a:off x="7847716" y="3289986"/>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1" name="Object 3"/>
          <p:cNvGraphicFramePr>
            <a:graphicFrameLocks noChangeAspect="1"/>
          </p:cNvGraphicFramePr>
          <p:nvPr/>
        </p:nvGraphicFramePr>
        <p:xfrm>
          <a:off x="7961140" y="2983921"/>
          <a:ext cx="80445" cy="486133"/>
        </p:xfrm>
        <a:graphic>
          <a:graphicData uri="http://schemas.openxmlformats.org/presentationml/2006/ole">
            <p:oleObj spid="_x0000_s203786" name="CS ChemDraw Drawing" r:id="rId12" imgW="106162" imgH="490320" progId="ChemDraw.Document.6.0">
              <p:embed/>
            </p:oleObj>
          </a:graphicData>
        </a:graphic>
      </p:graphicFrame>
      <p:graphicFrame>
        <p:nvGraphicFramePr>
          <p:cNvPr id="112" name="Object 39"/>
          <p:cNvGraphicFramePr>
            <a:graphicFrameLocks noChangeAspect="1"/>
          </p:cNvGraphicFramePr>
          <p:nvPr/>
        </p:nvGraphicFramePr>
        <p:xfrm>
          <a:off x="7402699" y="2287692"/>
          <a:ext cx="75107" cy="514377"/>
        </p:xfrm>
        <a:graphic>
          <a:graphicData uri="http://schemas.openxmlformats.org/presentationml/2006/ole">
            <p:oleObj spid="_x0000_s203787" name="CS ChemDraw Drawing" r:id="rId13" imgW="97248" imgH="490320" progId="ChemDraw.Document.6.0">
              <p:embed/>
            </p:oleObj>
          </a:graphicData>
        </a:graphic>
      </p:graphicFrame>
      <p:grpSp>
        <p:nvGrpSpPr>
          <p:cNvPr id="2" name="Group 100"/>
          <p:cNvGrpSpPr>
            <a:grpSpLocks/>
          </p:cNvGrpSpPr>
          <p:nvPr/>
        </p:nvGrpSpPr>
        <p:grpSpPr bwMode="auto">
          <a:xfrm>
            <a:off x="7836913" y="3964346"/>
            <a:ext cx="580651" cy="461665"/>
            <a:chOff x="3400425" y="4416899"/>
            <a:chExt cx="609600" cy="373268"/>
          </a:xfrm>
        </p:grpSpPr>
        <p:sp>
          <p:nvSpPr>
            <p:cNvPr id="114" name="Oval 113"/>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115" name="TextBox 235"/>
            <p:cNvSpPr txBox="1">
              <a:spLocks noChangeArrowheads="1"/>
            </p:cNvSpPr>
            <p:nvPr/>
          </p:nvSpPr>
          <p:spPr bwMode="auto">
            <a:xfrm>
              <a:off x="3511548" y="4416899"/>
              <a:ext cx="473237" cy="373268"/>
            </a:xfrm>
            <a:prstGeom prst="rect">
              <a:avLst/>
            </a:prstGeom>
            <a:noFill/>
            <a:ln w="9525">
              <a:noFill/>
              <a:miter lim="800000"/>
              <a:headEnd/>
              <a:tailEnd/>
            </a:ln>
          </p:spPr>
          <p:txBody>
            <a:bodyPr wrap="none">
              <a:spAutoFit/>
            </a:bodyPr>
            <a:lstStyle/>
            <a:p>
              <a:r>
                <a:rPr lang="en-US" sz="2400" b="1" dirty="0" smtClean="0">
                  <a:solidFill>
                    <a:schemeClr val="tx1"/>
                  </a:solidFill>
                </a:rPr>
                <a:t>C</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pSp>
      <p:sp>
        <p:nvSpPr>
          <p:cNvPr id="116" name="Oval 115"/>
          <p:cNvSpPr/>
          <p:nvPr/>
        </p:nvSpPr>
        <p:spPr bwMode="auto">
          <a:xfrm>
            <a:off x="7084852" y="4051957"/>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117" name="TextBox 235"/>
          <p:cNvSpPr txBox="1">
            <a:spLocks noChangeArrowheads="1"/>
          </p:cNvSpPr>
          <p:nvPr/>
        </p:nvSpPr>
        <p:spPr bwMode="auto">
          <a:xfrm>
            <a:off x="7173251" y="3966444"/>
            <a:ext cx="433132" cy="461665"/>
          </a:xfrm>
          <a:prstGeom prst="rect">
            <a:avLst/>
          </a:prstGeom>
          <a:noFill/>
          <a:ln w="9525">
            <a:noFill/>
            <a:miter lim="800000"/>
            <a:headEnd/>
            <a:tailEnd/>
          </a:ln>
        </p:spPr>
        <p:txBody>
          <a:bodyPr wrap="none">
            <a:spAutoFit/>
          </a:bodyPr>
          <a:lstStyle/>
          <a:p>
            <a:r>
              <a:rPr lang="en-US" sz="2400" b="1" dirty="0" smtClean="0">
                <a:solidFill>
                  <a:schemeClr val="tx1"/>
                </a:solidFill>
              </a:rPr>
              <a:t>A</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cxnSp>
        <p:nvCxnSpPr>
          <p:cNvPr id="118" name="Straight Connector 117"/>
          <p:cNvCxnSpPr/>
          <p:nvPr/>
        </p:nvCxnSpPr>
        <p:spPr bwMode="auto">
          <a:xfrm>
            <a:off x="7137211" y="2488168"/>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a:off x="7135411" y="3541777"/>
            <a:ext cx="4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0" name="Object 3"/>
          <p:cNvGraphicFramePr>
            <a:graphicFrameLocks noChangeAspect="1"/>
          </p:cNvGraphicFramePr>
          <p:nvPr/>
        </p:nvGraphicFramePr>
        <p:xfrm>
          <a:off x="7248835" y="3235712"/>
          <a:ext cx="80445" cy="486133"/>
        </p:xfrm>
        <a:graphic>
          <a:graphicData uri="http://schemas.openxmlformats.org/presentationml/2006/ole">
            <p:oleObj spid="_x0000_s203788" name="CS ChemDraw Drawing" r:id="rId14" imgW="106162" imgH="490320" progId="ChemDraw.Document.6.0">
              <p:embed/>
            </p:oleObj>
          </a:graphicData>
        </a:graphic>
      </p:graphicFrame>
      <p:graphicFrame>
        <p:nvGraphicFramePr>
          <p:cNvPr id="122" name="Object 39"/>
          <p:cNvGraphicFramePr>
            <a:graphicFrameLocks noChangeAspect="1"/>
          </p:cNvGraphicFramePr>
          <p:nvPr/>
        </p:nvGraphicFramePr>
        <p:xfrm>
          <a:off x="7346377" y="3304795"/>
          <a:ext cx="75107" cy="514377"/>
        </p:xfrm>
        <a:graphic>
          <a:graphicData uri="http://schemas.openxmlformats.org/presentationml/2006/ole">
            <p:oleObj spid="_x0000_s203789" name="CS ChemDraw Drawing" r:id="rId15" imgW="97248" imgH="490320" progId="ChemDraw.Document.6.0">
              <p:embed/>
            </p:oleObj>
          </a:graphicData>
        </a:graphic>
      </p:graphicFrame>
      <p:graphicFrame>
        <p:nvGraphicFramePr>
          <p:cNvPr id="29718" name="Object 22"/>
          <p:cNvGraphicFramePr>
            <a:graphicFrameLocks noChangeAspect="1"/>
          </p:cNvGraphicFramePr>
          <p:nvPr/>
        </p:nvGraphicFramePr>
        <p:xfrm>
          <a:off x="2075764" y="3877344"/>
          <a:ext cx="1480233" cy="696898"/>
        </p:xfrm>
        <a:graphic>
          <a:graphicData uri="http://schemas.openxmlformats.org/presentationml/2006/ole">
            <p:oleObj spid="_x0000_s203790" name="CS ChemDraw Drawing" r:id="rId16" imgW="869828" imgH="409590" progId="ChemDraw.Document.6.0">
              <p:embed/>
            </p:oleObj>
          </a:graphicData>
        </a:graphic>
      </p:graphicFrame>
      <p:graphicFrame>
        <p:nvGraphicFramePr>
          <p:cNvPr id="29719" name="Object 23"/>
          <p:cNvGraphicFramePr>
            <a:graphicFrameLocks noChangeAspect="1"/>
          </p:cNvGraphicFramePr>
          <p:nvPr/>
        </p:nvGraphicFramePr>
        <p:xfrm>
          <a:off x="5321983" y="3922709"/>
          <a:ext cx="1673902" cy="375720"/>
        </p:xfrm>
        <a:graphic>
          <a:graphicData uri="http://schemas.openxmlformats.org/presentationml/2006/ole">
            <p:oleObj spid="_x0000_s203791" name="CS ChemDraw Drawing" r:id="rId17" imgW="1025425" imgH="229770" progId="ChemDraw.Document.6.0">
              <p:embed/>
            </p:oleObj>
          </a:graphicData>
        </a:graphic>
      </p:graphicFrame>
      <p:graphicFrame>
        <p:nvGraphicFramePr>
          <p:cNvPr id="29720" name="Object 24"/>
          <p:cNvGraphicFramePr>
            <a:graphicFrameLocks noChangeAspect="1"/>
          </p:cNvGraphicFramePr>
          <p:nvPr/>
        </p:nvGraphicFramePr>
        <p:xfrm>
          <a:off x="899658" y="4530711"/>
          <a:ext cx="6952570" cy="437864"/>
        </p:xfrm>
        <a:graphic>
          <a:graphicData uri="http://schemas.openxmlformats.org/presentationml/2006/ole">
            <p:oleObj spid="_x0000_s203792" name="CS ChemDraw Drawing" r:id="rId18" imgW="3730536" imgH="235710" progId="ChemDraw.Document.6.0">
              <p:embed/>
            </p:oleObj>
          </a:graphicData>
        </a:graphic>
      </p:graphicFrame>
      <p:grpSp>
        <p:nvGrpSpPr>
          <p:cNvPr id="3" name="Group 100"/>
          <p:cNvGrpSpPr>
            <a:grpSpLocks/>
          </p:cNvGrpSpPr>
          <p:nvPr/>
        </p:nvGrpSpPr>
        <p:grpSpPr bwMode="auto">
          <a:xfrm>
            <a:off x="1192688" y="3995471"/>
            <a:ext cx="580651" cy="461665"/>
            <a:chOff x="3400425" y="4415915"/>
            <a:chExt cx="609600" cy="373268"/>
          </a:xfrm>
        </p:grpSpPr>
        <p:sp>
          <p:nvSpPr>
            <p:cNvPr id="65" name="Oval 64"/>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66" name="TextBox 235"/>
            <p:cNvSpPr txBox="1">
              <a:spLocks noChangeArrowheads="1"/>
            </p:cNvSpPr>
            <p:nvPr/>
          </p:nvSpPr>
          <p:spPr bwMode="auto">
            <a:xfrm>
              <a:off x="3493231" y="4415915"/>
              <a:ext cx="365531" cy="373268"/>
            </a:xfrm>
            <a:prstGeom prst="rect">
              <a:avLst/>
            </a:prstGeom>
            <a:noFill/>
            <a:ln w="9525">
              <a:noFill/>
              <a:miter lim="800000"/>
              <a:headEnd/>
              <a:tailEnd/>
            </a:ln>
          </p:spPr>
          <p:txBody>
            <a:bodyPr wrap="none">
              <a:spAutoFit/>
            </a:bodyPr>
            <a:lstStyle/>
            <a:p>
              <a:r>
                <a:rPr lang="en-US" sz="2400" b="1" dirty="0">
                  <a:solidFill>
                    <a:schemeClr val="tx1"/>
                  </a:solidFill>
                </a:rPr>
                <a:t>C</a:t>
              </a:r>
              <a:endParaRPr lang="en-US" sz="2400" dirty="0">
                <a:solidFill>
                  <a:schemeClr val="tx1"/>
                </a:solidFill>
                <a:latin typeface="Tahoma" pitchFamily="34" charset="0"/>
                <a:cs typeface="Tahoma" pitchFamily="34" charset="0"/>
              </a:endParaRPr>
            </a:p>
          </p:txBody>
        </p:sp>
      </p:grpSp>
      <p:sp>
        <p:nvSpPr>
          <p:cNvPr id="67" name="Oval 66"/>
          <p:cNvSpPr/>
          <p:nvPr/>
        </p:nvSpPr>
        <p:spPr bwMode="auto">
          <a:xfrm>
            <a:off x="440627" y="4084298"/>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68" name="TextBox 235"/>
          <p:cNvSpPr txBox="1">
            <a:spLocks noChangeArrowheads="1"/>
          </p:cNvSpPr>
          <p:nvPr/>
        </p:nvSpPr>
        <p:spPr bwMode="auto">
          <a:xfrm>
            <a:off x="529026" y="3998785"/>
            <a:ext cx="370614" cy="461665"/>
          </a:xfrm>
          <a:prstGeom prst="rect">
            <a:avLst/>
          </a:prstGeom>
          <a:noFill/>
          <a:ln w="9525">
            <a:noFill/>
            <a:miter lim="800000"/>
            <a:headEnd/>
            <a:tailEnd/>
          </a:ln>
        </p:spPr>
        <p:txBody>
          <a:bodyPr wrap="none">
            <a:spAutoFit/>
          </a:bodyPr>
          <a:lstStyle/>
          <a:p>
            <a:r>
              <a:rPr lang="en-US" sz="2400" b="1" dirty="0" smtClean="0">
                <a:solidFill>
                  <a:schemeClr val="tx1"/>
                </a:solidFill>
              </a:rPr>
              <a:t>A</a:t>
            </a:r>
            <a:endParaRPr lang="en-US" sz="2400" dirty="0">
              <a:solidFill>
                <a:schemeClr val="tx1"/>
              </a:solidFill>
              <a:latin typeface="Tahoma" pitchFamily="34" charset="0"/>
              <a:cs typeface="Tahoma" pitchFamily="34" charset="0"/>
            </a:endParaRPr>
          </a:p>
        </p:txBody>
      </p:sp>
      <p:grpSp>
        <p:nvGrpSpPr>
          <p:cNvPr id="4" name="Group 100"/>
          <p:cNvGrpSpPr>
            <a:grpSpLocks/>
          </p:cNvGrpSpPr>
          <p:nvPr/>
        </p:nvGrpSpPr>
        <p:grpSpPr bwMode="auto">
          <a:xfrm>
            <a:off x="4615723" y="3979693"/>
            <a:ext cx="580651" cy="461665"/>
            <a:chOff x="3400425" y="4431987"/>
            <a:chExt cx="609600" cy="373268"/>
          </a:xfrm>
        </p:grpSpPr>
        <p:sp>
          <p:nvSpPr>
            <p:cNvPr id="78" name="Oval 77"/>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79" name="TextBox 235"/>
            <p:cNvSpPr txBox="1">
              <a:spLocks noChangeArrowheads="1"/>
            </p:cNvSpPr>
            <p:nvPr/>
          </p:nvSpPr>
          <p:spPr bwMode="auto">
            <a:xfrm>
              <a:off x="3472362" y="4431987"/>
              <a:ext cx="473237" cy="373268"/>
            </a:xfrm>
            <a:prstGeom prst="rect">
              <a:avLst/>
            </a:prstGeom>
            <a:noFill/>
            <a:ln w="9525">
              <a:noFill/>
              <a:miter lim="800000"/>
              <a:headEnd/>
              <a:tailEnd/>
            </a:ln>
          </p:spPr>
          <p:txBody>
            <a:bodyPr wrap="none">
              <a:spAutoFit/>
            </a:bodyPr>
            <a:lstStyle/>
            <a:p>
              <a:r>
                <a:rPr lang="en-US" sz="2400" b="1" dirty="0" smtClean="0">
                  <a:solidFill>
                    <a:schemeClr val="tx1"/>
                  </a:solidFill>
                </a:rPr>
                <a:t>C</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pSp>
      <p:sp>
        <p:nvSpPr>
          <p:cNvPr id="84" name="Oval 83"/>
          <p:cNvSpPr/>
          <p:nvPr/>
        </p:nvSpPr>
        <p:spPr bwMode="auto">
          <a:xfrm>
            <a:off x="3863662" y="4048642"/>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87" name="TextBox 235"/>
          <p:cNvSpPr txBox="1">
            <a:spLocks noChangeArrowheads="1"/>
          </p:cNvSpPr>
          <p:nvPr/>
        </p:nvSpPr>
        <p:spPr bwMode="auto">
          <a:xfrm>
            <a:off x="3952061" y="3963129"/>
            <a:ext cx="370614" cy="461665"/>
          </a:xfrm>
          <a:prstGeom prst="rect">
            <a:avLst/>
          </a:prstGeom>
          <a:noFill/>
          <a:ln w="9525">
            <a:noFill/>
            <a:miter lim="800000"/>
            <a:headEnd/>
            <a:tailEnd/>
          </a:ln>
        </p:spPr>
        <p:txBody>
          <a:bodyPr wrap="none">
            <a:spAutoFit/>
          </a:bodyPr>
          <a:lstStyle/>
          <a:p>
            <a:r>
              <a:rPr lang="en-US" sz="2400" b="1" dirty="0" smtClean="0">
                <a:solidFill>
                  <a:schemeClr val="tx1"/>
                </a:solidFill>
              </a:rPr>
              <a:t>A</a:t>
            </a:r>
            <a:endParaRPr lang="en-US" sz="2400" dirty="0">
              <a:solidFill>
                <a:schemeClr val="tx1"/>
              </a:solidFill>
              <a:latin typeface="Tahoma" pitchFamily="34" charset="0"/>
              <a:cs typeface="Tahoma" pitchFamily="34" charset="0"/>
            </a:endParaRPr>
          </a:p>
        </p:txBody>
      </p:sp>
      <p:sp>
        <p:nvSpPr>
          <p:cNvPr id="93" name="Rectangle 9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sp>
        <p:nvSpPr>
          <p:cNvPr id="51" name="TextBox 50"/>
          <p:cNvSpPr txBox="1"/>
          <p:nvPr/>
        </p:nvSpPr>
        <p:spPr>
          <a:xfrm>
            <a:off x="2460161" y="772883"/>
            <a:ext cx="4191000" cy="461665"/>
          </a:xfrm>
          <a:prstGeom prst="rect">
            <a:avLst/>
          </a:prstGeom>
          <a:noFill/>
        </p:spPr>
        <p:txBody>
          <a:bodyPr wrap="square" rtlCol="0">
            <a:spAutoFit/>
          </a:bodyPr>
          <a:lstStyle/>
          <a:p>
            <a:pPr algn="ctr"/>
            <a:r>
              <a:rPr lang="en-US" sz="2400" b="1" dirty="0" smtClean="0"/>
              <a:t>Electron Transfer Dynamics</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7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P spid="116" grpId="0" animBg="1"/>
      <p:bldP spid="117" grpId="0"/>
      <p:bldP spid="84" grpId="0" animBg="1"/>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00"/>
          <p:cNvGrpSpPr>
            <a:grpSpLocks/>
          </p:cNvGrpSpPr>
          <p:nvPr/>
        </p:nvGrpSpPr>
        <p:grpSpPr bwMode="auto">
          <a:xfrm>
            <a:off x="7836913" y="3964346"/>
            <a:ext cx="580651" cy="461665"/>
            <a:chOff x="3400425" y="4416899"/>
            <a:chExt cx="609600" cy="373268"/>
          </a:xfrm>
        </p:grpSpPr>
        <p:sp>
          <p:nvSpPr>
            <p:cNvPr id="114" name="Oval 113"/>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115" name="TextBox 235"/>
            <p:cNvSpPr txBox="1">
              <a:spLocks noChangeArrowheads="1"/>
            </p:cNvSpPr>
            <p:nvPr/>
          </p:nvSpPr>
          <p:spPr bwMode="auto">
            <a:xfrm>
              <a:off x="3511548" y="4416899"/>
              <a:ext cx="473237" cy="373268"/>
            </a:xfrm>
            <a:prstGeom prst="rect">
              <a:avLst/>
            </a:prstGeom>
            <a:noFill/>
            <a:ln w="9525">
              <a:noFill/>
              <a:miter lim="800000"/>
              <a:headEnd/>
              <a:tailEnd/>
            </a:ln>
          </p:spPr>
          <p:txBody>
            <a:bodyPr wrap="none">
              <a:spAutoFit/>
            </a:bodyPr>
            <a:lstStyle/>
            <a:p>
              <a:r>
                <a:rPr lang="en-US" sz="2400" b="1" dirty="0" smtClean="0">
                  <a:solidFill>
                    <a:schemeClr val="tx1"/>
                  </a:solidFill>
                </a:rPr>
                <a:t>C</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pSp>
      <p:sp>
        <p:nvSpPr>
          <p:cNvPr id="116" name="Oval 115"/>
          <p:cNvSpPr/>
          <p:nvPr/>
        </p:nvSpPr>
        <p:spPr bwMode="auto">
          <a:xfrm>
            <a:off x="7084852" y="4051957"/>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117" name="TextBox 235"/>
          <p:cNvSpPr txBox="1">
            <a:spLocks noChangeArrowheads="1"/>
          </p:cNvSpPr>
          <p:nvPr/>
        </p:nvSpPr>
        <p:spPr bwMode="auto">
          <a:xfrm>
            <a:off x="7173251" y="3966444"/>
            <a:ext cx="433132" cy="461665"/>
          </a:xfrm>
          <a:prstGeom prst="rect">
            <a:avLst/>
          </a:prstGeom>
          <a:noFill/>
          <a:ln w="9525">
            <a:noFill/>
            <a:miter lim="800000"/>
            <a:headEnd/>
            <a:tailEnd/>
          </a:ln>
        </p:spPr>
        <p:txBody>
          <a:bodyPr wrap="none">
            <a:spAutoFit/>
          </a:bodyPr>
          <a:lstStyle/>
          <a:p>
            <a:r>
              <a:rPr lang="en-US" sz="2400" b="1" dirty="0" smtClean="0">
                <a:solidFill>
                  <a:schemeClr val="tx1"/>
                </a:solidFill>
              </a:rPr>
              <a:t>A</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aphicFrame>
        <p:nvGraphicFramePr>
          <p:cNvPr id="29718" name="Object 22"/>
          <p:cNvGraphicFramePr>
            <a:graphicFrameLocks noChangeAspect="1"/>
          </p:cNvGraphicFramePr>
          <p:nvPr/>
        </p:nvGraphicFramePr>
        <p:xfrm>
          <a:off x="2075764" y="3877344"/>
          <a:ext cx="1480233" cy="696898"/>
        </p:xfrm>
        <a:graphic>
          <a:graphicData uri="http://schemas.openxmlformats.org/presentationml/2006/ole">
            <p:oleObj spid="_x0000_s204802" name="CS ChemDraw Drawing" r:id="rId4" imgW="869828" imgH="409590" progId="ChemDraw.Document.6.0">
              <p:embed/>
            </p:oleObj>
          </a:graphicData>
        </a:graphic>
      </p:graphicFrame>
      <p:graphicFrame>
        <p:nvGraphicFramePr>
          <p:cNvPr id="29719" name="Object 23"/>
          <p:cNvGraphicFramePr>
            <a:graphicFrameLocks noChangeAspect="1"/>
          </p:cNvGraphicFramePr>
          <p:nvPr/>
        </p:nvGraphicFramePr>
        <p:xfrm>
          <a:off x="5321983" y="3922709"/>
          <a:ext cx="1673902" cy="375720"/>
        </p:xfrm>
        <a:graphic>
          <a:graphicData uri="http://schemas.openxmlformats.org/presentationml/2006/ole">
            <p:oleObj spid="_x0000_s204803" name="CS ChemDraw Drawing" r:id="rId5" imgW="1025425" imgH="229770" progId="ChemDraw.Document.6.0">
              <p:embed/>
            </p:oleObj>
          </a:graphicData>
        </a:graphic>
      </p:graphicFrame>
      <p:graphicFrame>
        <p:nvGraphicFramePr>
          <p:cNvPr id="29720" name="Object 24"/>
          <p:cNvGraphicFramePr>
            <a:graphicFrameLocks noChangeAspect="1"/>
          </p:cNvGraphicFramePr>
          <p:nvPr/>
        </p:nvGraphicFramePr>
        <p:xfrm>
          <a:off x="899658" y="4530711"/>
          <a:ext cx="6952570" cy="437864"/>
        </p:xfrm>
        <a:graphic>
          <a:graphicData uri="http://schemas.openxmlformats.org/presentationml/2006/ole">
            <p:oleObj spid="_x0000_s204804" name="CS ChemDraw Drawing" r:id="rId6" imgW="3730536" imgH="235710" progId="ChemDraw.Document.6.0">
              <p:embed/>
            </p:oleObj>
          </a:graphicData>
        </a:graphic>
      </p:graphicFrame>
      <p:grpSp>
        <p:nvGrpSpPr>
          <p:cNvPr id="3" name="Group 100"/>
          <p:cNvGrpSpPr>
            <a:grpSpLocks/>
          </p:cNvGrpSpPr>
          <p:nvPr/>
        </p:nvGrpSpPr>
        <p:grpSpPr bwMode="auto">
          <a:xfrm>
            <a:off x="1192688" y="3995471"/>
            <a:ext cx="580651" cy="461665"/>
            <a:chOff x="3400425" y="4415915"/>
            <a:chExt cx="609600" cy="373268"/>
          </a:xfrm>
        </p:grpSpPr>
        <p:sp>
          <p:nvSpPr>
            <p:cNvPr id="65" name="Oval 64"/>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66" name="TextBox 235"/>
            <p:cNvSpPr txBox="1">
              <a:spLocks noChangeArrowheads="1"/>
            </p:cNvSpPr>
            <p:nvPr/>
          </p:nvSpPr>
          <p:spPr bwMode="auto">
            <a:xfrm>
              <a:off x="3493231" y="4415915"/>
              <a:ext cx="365531" cy="373268"/>
            </a:xfrm>
            <a:prstGeom prst="rect">
              <a:avLst/>
            </a:prstGeom>
            <a:noFill/>
            <a:ln w="9525">
              <a:noFill/>
              <a:miter lim="800000"/>
              <a:headEnd/>
              <a:tailEnd/>
            </a:ln>
          </p:spPr>
          <p:txBody>
            <a:bodyPr wrap="none">
              <a:spAutoFit/>
            </a:bodyPr>
            <a:lstStyle/>
            <a:p>
              <a:r>
                <a:rPr lang="en-US" sz="2400" b="1" dirty="0">
                  <a:solidFill>
                    <a:schemeClr val="tx1"/>
                  </a:solidFill>
                </a:rPr>
                <a:t>C</a:t>
              </a:r>
              <a:endParaRPr lang="en-US" sz="2400" dirty="0">
                <a:solidFill>
                  <a:schemeClr val="tx1"/>
                </a:solidFill>
                <a:latin typeface="Tahoma" pitchFamily="34" charset="0"/>
                <a:cs typeface="Tahoma" pitchFamily="34" charset="0"/>
              </a:endParaRPr>
            </a:p>
          </p:txBody>
        </p:sp>
      </p:grpSp>
      <p:sp>
        <p:nvSpPr>
          <p:cNvPr id="67" name="Oval 66"/>
          <p:cNvSpPr/>
          <p:nvPr/>
        </p:nvSpPr>
        <p:spPr bwMode="auto">
          <a:xfrm>
            <a:off x="440627" y="4084298"/>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68" name="TextBox 235"/>
          <p:cNvSpPr txBox="1">
            <a:spLocks noChangeArrowheads="1"/>
          </p:cNvSpPr>
          <p:nvPr/>
        </p:nvSpPr>
        <p:spPr bwMode="auto">
          <a:xfrm>
            <a:off x="529026" y="3998785"/>
            <a:ext cx="370614" cy="461665"/>
          </a:xfrm>
          <a:prstGeom prst="rect">
            <a:avLst/>
          </a:prstGeom>
          <a:noFill/>
          <a:ln w="9525">
            <a:noFill/>
            <a:miter lim="800000"/>
            <a:headEnd/>
            <a:tailEnd/>
          </a:ln>
        </p:spPr>
        <p:txBody>
          <a:bodyPr wrap="none">
            <a:spAutoFit/>
          </a:bodyPr>
          <a:lstStyle/>
          <a:p>
            <a:r>
              <a:rPr lang="en-US" sz="2400" b="1" dirty="0" smtClean="0">
                <a:solidFill>
                  <a:schemeClr val="tx1"/>
                </a:solidFill>
              </a:rPr>
              <a:t>A</a:t>
            </a:r>
            <a:endParaRPr lang="en-US" sz="2400" dirty="0">
              <a:solidFill>
                <a:schemeClr val="tx1"/>
              </a:solidFill>
              <a:latin typeface="Tahoma" pitchFamily="34" charset="0"/>
              <a:cs typeface="Tahoma" pitchFamily="34" charset="0"/>
            </a:endParaRPr>
          </a:p>
        </p:txBody>
      </p:sp>
      <p:grpSp>
        <p:nvGrpSpPr>
          <p:cNvPr id="4" name="Group 100"/>
          <p:cNvGrpSpPr>
            <a:grpSpLocks/>
          </p:cNvGrpSpPr>
          <p:nvPr/>
        </p:nvGrpSpPr>
        <p:grpSpPr bwMode="auto">
          <a:xfrm>
            <a:off x="4615723" y="3979693"/>
            <a:ext cx="580651" cy="461665"/>
            <a:chOff x="3400425" y="4431987"/>
            <a:chExt cx="609600" cy="373268"/>
          </a:xfrm>
        </p:grpSpPr>
        <p:sp>
          <p:nvSpPr>
            <p:cNvPr id="78" name="Oval 77"/>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79" name="TextBox 235"/>
            <p:cNvSpPr txBox="1">
              <a:spLocks noChangeArrowheads="1"/>
            </p:cNvSpPr>
            <p:nvPr/>
          </p:nvSpPr>
          <p:spPr bwMode="auto">
            <a:xfrm>
              <a:off x="3472362" y="4431987"/>
              <a:ext cx="473237" cy="373268"/>
            </a:xfrm>
            <a:prstGeom prst="rect">
              <a:avLst/>
            </a:prstGeom>
            <a:noFill/>
            <a:ln w="9525">
              <a:noFill/>
              <a:miter lim="800000"/>
              <a:headEnd/>
              <a:tailEnd/>
            </a:ln>
          </p:spPr>
          <p:txBody>
            <a:bodyPr wrap="none">
              <a:spAutoFit/>
            </a:bodyPr>
            <a:lstStyle/>
            <a:p>
              <a:r>
                <a:rPr lang="en-US" sz="2400" b="1" dirty="0" smtClean="0">
                  <a:solidFill>
                    <a:schemeClr val="tx1"/>
                  </a:solidFill>
                </a:rPr>
                <a:t>C</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pSp>
      <p:sp>
        <p:nvSpPr>
          <p:cNvPr id="84" name="Oval 83"/>
          <p:cNvSpPr/>
          <p:nvPr/>
        </p:nvSpPr>
        <p:spPr bwMode="auto">
          <a:xfrm>
            <a:off x="3863662" y="4048642"/>
            <a:ext cx="580651" cy="318083"/>
          </a:xfrm>
          <a:prstGeom prst="ellipse">
            <a:avLst/>
          </a:prstGeom>
          <a:solidFill>
            <a:srgbClr val="008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87" name="TextBox 235"/>
          <p:cNvSpPr txBox="1">
            <a:spLocks noChangeArrowheads="1"/>
          </p:cNvSpPr>
          <p:nvPr/>
        </p:nvSpPr>
        <p:spPr bwMode="auto">
          <a:xfrm>
            <a:off x="3952061" y="3963129"/>
            <a:ext cx="370614" cy="461665"/>
          </a:xfrm>
          <a:prstGeom prst="rect">
            <a:avLst/>
          </a:prstGeom>
          <a:noFill/>
          <a:ln w="9525">
            <a:noFill/>
            <a:miter lim="800000"/>
            <a:headEnd/>
            <a:tailEnd/>
          </a:ln>
        </p:spPr>
        <p:txBody>
          <a:bodyPr wrap="none">
            <a:spAutoFit/>
          </a:bodyPr>
          <a:lstStyle/>
          <a:p>
            <a:r>
              <a:rPr lang="en-US" sz="2400" b="1" dirty="0" smtClean="0">
                <a:solidFill>
                  <a:schemeClr val="tx1"/>
                </a:solidFill>
              </a:rPr>
              <a:t>A</a:t>
            </a:r>
            <a:endParaRPr lang="en-US" sz="2400" dirty="0">
              <a:solidFill>
                <a:schemeClr val="tx1"/>
              </a:solidFill>
              <a:latin typeface="Tahoma" pitchFamily="34" charset="0"/>
              <a:cs typeface="Tahoma" pitchFamily="34" charset="0"/>
            </a:endParaRPr>
          </a:p>
        </p:txBody>
      </p:sp>
      <p:sp>
        <p:nvSpPr>
          <p:cNvPr id="93" name="Rectangle 9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grpSp>
        <p:nvGrpSpPr>
          <p:cNvPr id="5" name="Group 60"/>
          <p:cNvGrpSpPr/>
          <p:nvPr/>
        </p:nvGrpSpPr>
        <p:grpSpPr>
          <a:xfrm>
            <a:off x="119280" y="1754713"/>
            <a:ext cx="2518426" cy="1979379"/>
            <a:chOff x="220878" y="1696657"/>
            <a:chExt cx="2518426" cy="1979379"/>
          </a:xfrm>
        </p:grpSpPr>
        <p:graphicFrame>
          <p:nvGraphicFramePr>
            <p:cNvPr id="51" name="Object 16"/>
            <p:cNvGraphicFramePr>
              <a:graphicFrameLocks noChangeAspect="1"/>
            </p:cNvGraphicFramePr>
            <p:nvPr/>
          </p:nvGraphicFramePr>
          <p:xfrm>
            <a:off x="220878" y="1779785"/>
            <a:ext cx="2518426" cy="1896251"/>
          </p:xfrm>
          <a:graphic>
            <a:graphicData uri="http://schemas.openxmlformats.org/presentationml/2006/ole">
              <p:oleObj spid="_x0000_s204805" name="Graph" r:id="rId7" imgW="3900960" imgH="2936160" progId="Origin50.Graph">
                <p:embed/>
              </p:oleObj>
            </a:graphicData>
          </a:graphic>
        </p:graphicFrame>
        <p:cxnSp>
          <p:nvCxnSpPr>
            <p:cNvPr id="54" name="Straight Arrow Connector 53"/>
            <p:cNvCxnSpPr/>
            <p:nvPr/>
          </p:nvCxnSpPr>
          <p:spPr>
            <a:xfrm rot="5400000">
              <a:off x="896804" y="1832843"/>
              <a:ext cx="273165" cy="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8"/>
          <p:cNvGrpSpPr/>
          <p:nvPr/>
        </p:nvGrpSpPr>
        <p:grpSpPr>
          <a:xfrm>
            <a:off x="6506944" y="1795381"/>
            <a:ext cx="2517775" cy="1897062"/>
            <a:chOff x="6405346" y="1795381"/>
            <a:chExt cx="2517775" cy="1897062"/>
          </a:xfrm>
        </p:grpSpPr>
        <p:graphicFrame>
          <p:nvGraphicFramePr>
            <p:cNvPr id="52" name="Object 17"/>
            <p:cNvGraphicFramePr>
              <a:graphicFrameLocks noChangeAspect="1"/>
            </p:cNvGraphicFramePr>
            <p:nvPr/>
          </p:nvGraphicFramePr>
          <p:xfrm>
            <a:off x="6405346" y="1795381"/>
            <a:ext cx="2517775" cy="1897062"/>
          </p:xfrm>
          <a:graphic>
            <a:graphicData uri="http://schemas.openxmlformats.org/presentationml/2006/ole">
              <p:oleObj spid="_x0000_s204806" name="Graph" r:id="rId8" imgW="3900960" imgH="2936160" progId="Origin50.Graph">
                <p:embed/>
              </p:oleObj>
            </a:graphicData>
          </a:graphic>
        </p:graphicFrame>
        <p:cxnSp>
          <p:nvCxnSpPr>
            <p:cNvPr id="56" name="Straight Arrow Connector 55"/>
            <p:cNvCxnSpPr/>
            <p:nvPr/>
          </p:nvCxnSpPr>
          <p:spPr>
            <a:xfrm rot="5400000">
              <a:off x="6970109" y="2886674"/>
              <a:ext cx="273165" cy="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8105003" y="3146078"/>
              <a:ext cx="273165" cy="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59"/>
          <p:cNvGrpSpPr/>
          <p:nvPr/>
        </p:nvGrpSpPr>
        <p:grpSpPr>
          <a:xfrm>
            <a:off x="3301331" y="1803660"/>
            <a:ext cx="2506355" cy="1887162"/>
            <a:chOff x="3112649" y="1803660"/>
            <a:chExt cx="2506355" cy="1887162"/>
          </a:xfrm>
        </p:grpSpPr>
        <p:graphicFrame>
          <p:nvGraphicFramePr>
            <p:cNvPr id="53" name="Object 19"/>
            <p:cNvGraphicFramePr>
              <a:graphicFrameLocks noChangeAspect="1"/>
            </p:cNvGraphicFramePr>
            <p:nvPr/>
          </p:nvGraphicFramePr>
          <p:xfrm>
            <a:off x="3112649" y="1803660"/>
            <a:ext cx="2506355" cy="1887162"/>
          </p:xfrm>
          <a:graphic>
            <a:graphicData uri="http://schemas.openxmlformats.org/presentationml/2006/ole">
              <p:oleObj spid="_x0000_s204807" name="Graph" r:id="rId9" imgW="3900960" imgH="2936160" progId="Origin50.Graph">
                <p:embed/>
              </p:oleObj>
            </a:graphicData>
          </a:graphic>
        </p:graphicFrame>
        <p:cxnSp>
          <p:nvCxnSpPr>
            <p:cNvPr id="55" name="Straight Arrow Connector 54"/>
            <p:cNvCxnSpPr/>
            <p:nvPr/>
          </p:nvCxnSpPr>
          <p:spPr>
            <a:xfrm rot="5400000">
              <a:off x="4492798" y="3103925"/>
              <a:ext cx="273165" cy="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468151" y="2448930"/>
              <a:ext cx="273165" cy="7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2460161" y="772883"/>
            <a:ext cx="4191000" cy="461665"/>
          </a:xfrm>
          <a:prstGeom prst="rect">
            <a:avLst/>
          </a:prstGeom>
          <a:noFill/>
        </p:spPr>
        <p:txBody>
          <a:bodyPr wrap="square" rtlCol="0">
            <a:spAutoFit/>
          </a:bodyPr>
          <a:lstStyle/>
          <a:p>
            <a:pPr algn="ctr"/>
            <a:r>
              <a:rPr lang="en-US" sz="2400" b="1" dirty="0" smtClean="0"/>
              <a:t>Electron Transfer Dynamics</a:t>
            </a:r>
            <a:endParaRPr lang="en-US" sz="24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model potential surfaces"/>
          <p:cNvPicPr>
            <a:picLocks noChangeAspect="1" noChangeArrowheads="1"/>
          </p:cNvPicPr>
          <p:nvPr/>
        </p:nvPicPr>
        <p:blipFill>
          <a:blip r:embed="rId4" cstate="print"/>
          <a:srcRect/>
          <a:stretch>
            <a:fillRect/>
          </a:stretch>
        </p:blipFill>
        <p:spPr bwMode="auto">
          <a:xfrm>
            <a:off x="214085" y="1317171"/>
            <a:ext cx="4572000" cy="5334000"/>
          </a:xfrm>
          <a:prstGeom prst="rect">
            <a:avLst/>
          </a:prstGeom>
          <a:noFill/>
        </p:spPr>
      </p:pic>
      <p:grpSp>
        <p:nvGrpSpPr>
          <p:cNvPr id="2" name="Group 100"/>
          <p:cNvGrpSpPr>
            <a:grpSpLocks/>
          </p:cNvGrpSpPr>
          <p:nvPr/>
        </p:nvGrpSpPr>
        <p:grpSpPr bwMode="auto">
          <a:xfrm>
            <a:off x="8084631" y="2034782"/>
            <a:ext cx="580651" cy="461665"/>
            <a:chOff x="3400425" y="4431987"/>
            <a:chExt cx="609600" cy="373268"/>
          </a:xfrm>
        </p:grpSpPr>
        <p:sp>
          <p:nvSpPr>
            <p:cNvPr id="7" name="Oval 6"/>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8" name="TextBox 235"/>
            <p:cNvSpPr txBox="1">
              <a:spLocks noChangeArrowheads="1"/>
            </p:cNvSpPr>
            <p:nvPr/>
          </p:nvSpPr>
          <p:spPr bwMode="auto">
            <a:xfrm>
              <a:off x="3472362" y="4431987"/>
              <a:ext cx="473237" cy="373268"/>
            </a:xfrm>
            <a:prstGeom prst="rect">
              <a:avLst/>
            </a:prstGeom>
            <a:noFill/>
            <a:ln w="9525">
              <a:noFill/>
              <a:miter lim="800000"/>
              <a:headEnd/>
              <a:tailEnd/>
            </a:ln>
          </p:spPr>
          <p:txBody>
            <a:bodyPr wrap="none">
              <a:spAutoFit/>
            </a:bodyPr>
            <a:lstStyle/>
            <a:p>
              <a:r>
                <a:rPr lang="en-US" sz="2400" b="1" dirty="0" smtClean="0">
                  <a:solidFill>
                    <a:schemeClr val="tx1"/>
                  </a:solidFill>
                </a:rPr>
                <a:t>C</a:t>
              </a:r>
              <a:r>
                <a:rPr lang="en-US" sz="2400" b="1" baseline="30000" dirty="0" smtClean="0">
                  <a:solidFill>
                    <a:schemeClr val="tx1"/>
                  </a:solidFill>
                </a:rPr>
                <a:t>*</a:t>
              </a:r>
              <a:endParaRPr lang="en-US" sz="2400" baseline="30000" dirty="0">
                <a:solidFill>
                  <a:schemeClr val="tx1"/>
                </a:solidFill>
                <a:latin typeface="Tahoma" pitchFamily="34" charset="0"/>
                <a:cs typeface="Tahoma" pitchFamily="34" charset="0"/>
              </a:endParaRPr>
            </a:p>
          </p:txBody>
        </p:sp>
      </p:grpSp>
      <p:sp>
        <p:nvSpPr>
          <p:cNvPr id="9" name="Rectangle 8"/>
          <p:cNvSpPr/>
          <p:nvPr/>
        </p:nvSpPr>
        <p:spPr>
          <a:xfrm>
            <a:off x="4855898" y="2723926"/>
            <a:ext cx="4317913" cy="1693925"/>
          </a:xfrm>
          <a:prstGeom prst="rect">
            <a:avLst/>
          </a:prstGeom>
        </p:spPr>
        <p:txBody>
          <a:bodyPr wrap="none">
            <a:spAutoFit/>
          </a:bodyPr>
          <a:lstStyle/>
          <a:p>
            <a:pPr>
              <a:lnSpc>
                <a:spcPct val="150000"/>
              </a:lnSpc>
            </a:pPr>
            <a:r>
              <a:rPr lang="en-US" sz="2400" u="sng" dirty="0" smtClean="0"/>
              <a:t>Excited State Absorption Spectra</a:t>
            </a:r>
          </a:p>
          <a:p>
            <a:pPr marL="347663">
              <a:lnSpc>
                <a:spcPct val="150000"/>
              </a:lnSpc>
            </a:pPr>
            <a:r>
              <a:rPr lang="en-US" sz="2400" dirty="0" smtClean="0">
                <a:solidFill>
                  <a:srgbClr val="0000FF"/>
                </a:solidFill>
              </a:rPr>
              <a:t>1) Excitation (</a:t>
            </a:r>
            <a:r>
              <a:rPr lang="en-US" sz="2400" dirty="0" err="1" smtClean="0">
                <a:solidFill>
                  <a:srgbClr val="0000FF"/>
                </a:solidFill>
              </a:rPr>
              <a:t>h</a:t>
            </a:r>
            <a:r>
              <a:rPr lang="en-US" sz="2400" dirty="0" err="1" smtClean="0">
                <a:solidFill>
                  <a:srgbClr val="0000FF"/>
                </a:solidFill>
                <a:latin typeface="Symbol" pitchFamily="18" charset="2"/>
              </a:rPr>
              <a:t>n</a:t>
            </a:r>
            <a:r>
              <a:rPr lang="en-US" sz="2400" baseline="-25000" dirty="0" err="1" smtClean="0">
                <a:solidFill>
                  <a:srgbClr val="0000FF"/>
                </a:solidFill>
              </a:rPr>
              <a:t>pump</a:t>
            </a:r>
            <a:r>
              <a:rPr lang="en-US" sz="2400" dirty="0" smtClean="0">
                <a:solidFill>
                  <a:srgbClr val="0000FF"/>
                </a:solidFill>
              </a:rPr>
              <a:t>)</a:t>
            </a:r>
          </a:p>
          <a:p>
            <a:pPr marL="347663">
              <a:lnSpc>
                <a:spcPct val="150000"/>
              </a:lnSpc>
            </a:pPr>
            <a:r>
              <a:rPr lang="en-US" sz="2400" dirty="0" smtClean="0">
                <a:solidFill>
                  <a:srgbClr val="FF0000"/>
                </a:solidFill>
              </a:rPr>
              <a:t>2) Absorption Spectra (</a:t>
            </a:r>
            <a:r>
              <a:rPr lang="en-US" sz="2400" dirty="0" err="1" smtClean="0">
                <a:solidFill>
                  <a:srgbClr val="FF0000"/>
                </a:solidFill>
              </a:rPr>
              <a:t>h</a:t>
            </a:r>
            <a:r>
              <a:rPr lang="en-US" sz="2400" dirty="0" err="1" smtClean="0">
                <a:solidFill>
                  <a:srgbClr val="FF0000"/>
                </a:solidFill>
                <a:latin typeface="Symbol" pitchFamily="18" charset="2"/>
              </a:rPr>
              <a:t>n</a:t>
            </a:r>
            <a:r>
              <a:rPr lang="en-US" sz="2400" baseline="-25000" dirty="0" err="1" smtClean="0">
                <a:solidFill>
                  <a:srgbClr val="FF0000"/>
                </a:solidFill>
              </a:rPr>
              <a:t>probe</a:t>
            </a:r>
            <a:r>
              <a:rPr lang="en-US" sz="2400" dirty="0" smtClean="0">
                <a:solidFill>
                  <a:srgbClr val="FF0000"/>
                </a:solidFill>
              </a:rPr>
              <a:t>)</a:t>
            </a:r>
            <a:endParaRPr lang="en-US" sz="2400" dirty="0">
              <a:solidFill>
                <a:srgbClr val="FF0000"/>
              </a:solidFill>
            </a:endParaRPr>
          </a:p>
        </p:txBody>
      </p:sp>
      <p:graphicFrame>
        <p:nvGraphicFramePr>
          <p:cNvPr id="10" name="Object 22"/>
          <p:cNvGraphicFramePr>
            <a:graphicFrameLocks noChangeAspect="1"/>
          </p:cNvGraphicFramePr>
          <p:nvPr/>
        </p:nvGraphicFramePr>
        <p:xfrm>
          <a:off x="6255878" y="1903699"/>
          <a:ext cx="1567324" cy="737901"/>
        </p:xfrm>
        <a:graphic>
          <a:graphicData uri="http://schemas.openxmlformats.org/presentationml/2006/ole">
            <p:oleObj spid="_x0000_s205826" name="CS ChemDraw Drawing" r:id="rId5" imgW="869828" imgH="409590" progId="ChemDraw.Document.6.0">
              <p:embed/>
            </p:oleObj>
          </a:graphicData>
        </a:graphic>
      </p:graphicFrame>
      <p:grpSp>
        <p:nvGrpSpPr>
          <p:cNvPr id="3" name="Group 100"/>
          <p:cNvGrpSpPr>
            <a:grpSpLocks/>
          </p:cNvGrpSpPr>
          <p:nvPr/>
        </p:nvGrpSpPr>
        <p:grpSpPr bwMode="auto">
          <a:xfrm>
            <a:off x="5401836" y="2065071"/>
            <a:ext cx="580651" cy="461665"/>
            <a:chOff x="3400425" y="4415915"/>
            <a:chExt cx="609600" cy="373268"/>
          </a:xfrm>
        </p:grpSpPr>
        <p:sp>
          <p:nvSpPr>
            <p:cNvPr id="12" name="Oval 11"/>
            <p:cNvSpPr/>
            <p:nvPr/>
          </p:nvSpPr>
          <p:spPr>
            <a:xfrm>
              <a:off x="3400425" y="4485054"/>
              <a:ext cx="609600" cy="257178"/>
            </a:xfrm>
            <a:prstGeom prst="ellipse">
              <a:avLst/>
            </a:prstGeom>
            <a:solidFill>
              <a:srgbClr val="FF0000"/>
            </a:solidFill>
            <a:ln w="15875">
              <a:noFill/>
            </a:ln>
            <a:scene3d>
              <a:camera prst="orthographicFront"/>
              <a:lightRig rig="flat" dir="t">
                <a:rot lat="0" lon="0" rev="7200000"/>
              </a:lightRig>
            </a:scene3d>
            <a:sp3d contourW="25400" prstMaterial="clear">
              <a:bevelT w="825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2400">
                <a:solidFill>
                  <a:schemeClr val="tx1"/>
                </a:solidFill>
              </a:endParaRPr>
            </a:p>
          </p:txBody>
        </p:sp>
        <p:sp>
          <p:nvSpPr>
            <p:cNvPr id="13" name="TextBox 235"/>
            <p:cNvSpPr txBox="1">
              <a:spLocks noChangeArrowheads="1"/>
            </p:cNvSpPr>
            <p:nvPr/>
          </p:nvSpPr>
          <p:spPr bwMode="auto">
            <a:xfrm>
              <a:off x="3493231" y="4415915"/>
              <a:ext cx="365531" cy="373268"/>
            </a:xfrm>
            <a:prstGeom prst="rect">
              <a:avLst/>
            </a:prstGeom>
            <a:noFill/>
            <a:ln w="9525">
              <a:noFill/>
              <a:miter lim="800000"/>
              <a:headEnd/>
              <a:tailEnd/>
            </a:ln>
          </p:spPr>
          <p:txBody>
            <a:bodyPr wrap="none">
              <a:spAutoFit/>
            </a:bodyPr>
            <a:lstStyle/>
            <a:p>
              <a:r>
                <a:rPr lang="en-US" sz="2400" b="1" dirty="0">
                  <a:solidFill>
                    <a:schemeClr val="tx1"/>
                  </a:solidFill>
                </a:rPr>
                <a:t>C</a:t>
              </a:r>
              <a:endParaRPr lang="en-US" sz="2400" dirty="0">
                <a:solidFill>
                  <a:schemeClr val="tx1"/>
                </a:solidFill>
                <a:latin typeface="Tahoma" pitchFamily="34" charset="0"/>
                <a:cs typeface="Tahoma" pitchFamily="34" charset="0"/>
              </a:endParaRPr>
            </a:p>
          </p:txBody>
        </p:sp>
      </p:grpSp>
      <p:sp>
        <p:nvSpPr>
          <p:cNvPr id="15" name="Rectangle 1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Absorption by the Numbers</a:t>
            </a:r>
            <a:endParaRPr lang="en-US" sz="3200" b="1" u="sng" dirty="0">
              <a:solidFill>
                <a:schemeClr val="tx2"/>
              </a:solidFill>
            </a:endParaRPr>
          </a:p>
        </p:txBody>
      </p:sp>
      <p:sp>
        <p:nvSpPr>
          <p:cNvPr id="5" name="TextBox 4"/>
          <p:cNvSpPr txBox="1"/>
          <p:nvPr/>
        </p:nvSpPr>
        <p:spPr>
          <a:xfrm>
            <a:off x="3493441" y="11811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6" name="Cube 5"/>
          <p:cNvSpPr/>
          <p:nvPr/>
        </p:nvSpPr>
        <p:spPr>
          <a:xfrm>
            <a:off x="4788356" y="101861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92729" y="170238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8" name="Freeform 97"/>
          <p:cNvSpPr>
            <a:spLocks noChangeAspect="1"/>
          </p:cNvSpPr>
          <p:nvPr/>
        </p:nvSpPr>
        <p:spPr bwMode="auto">
          <a:xfrm rot="324265" flipH="1">
            <a:off x="3888590" y="135077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9" name="Freeform 97"/>
          <p:cNvSpPr>
            <a:spLocks noChangeAspect="1"/>
          </p:cNvSpPr>
          <p:nvPr/>
        </p:nvSpPr>
        <p:spPr bwMode="auto">
          <a:xfrm rot="324265" flipH="1">
            <a:off x="5102276" y="1389063"/>
            <a:ext cx="815764" cy="68426"/>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8" name="Rectangle 4"/>
          <p:cNvSpPr>
            <a:spLocks noChangeArrowheads="1"/>
          </p:cNvSpPr>
          <p:nvPr/>
        </p:nvSpPr>
        <p:spPr bwMode="auto">
          <a:xfrm>
            <a:off x="4835525" y="2927349"/>
            <a:ext cx="2578100" cy="987425"/>
          </a:xfrm>
          <a:prstGeom prst="rect">
            <a:avLst/>
          </a:prstGeom>
          <a:noFill/>
          <a:ln w="9525">
            <a:noFill/>
            <a:miter lim="800000"/>
            <a:headEnd/>
            <a:tailEnd/>
          </a:ln>
          <a:effectLst/>
        </p:spPr>
        <p:txBody>
          <a:bodyPr lIns="0" tIns="0" rIns="0" bIns="0"/>
          <a:lstStyle/>
          <a:p>
            <a:pPr marL="342900" indent="-342900" algn="l" eaLnBrk="1" hangingPunct="1">
              <a:spcBef>
                <a:spcPct val="20000"/>
              </a:spcBef>
              <a:buFontTx/>
              <a:buChar char="•"/>
            </a:pPr>
            <a:r>
              <a:rPr lang="en-GB" sz="2800" dirty="0"/>
              <a:t>Transmittance:</a:t>
            </a:r>
            <a:endParaRPr lang="en-GB" sz="2800" dirty="0">
              <a:solidFill>
                <a:srgbClr val="FFFF00"/>
              </a:solidFill>
            </a:endParaRPr>
          </a:p>
          <a:p>
            <a:pPr marL="342900" indent="-342900" eaLnBrk="1" hangingPunct="1">
              <a:spcBef>
                <a:spcPct val="20000"/>
              </a:spcBef>
            </a:pPr>
            <a:r>
              <a:rPr lang="en-GB" sz="2800" dirty="0" smtClean="0"/>
              <a:t>		T </a:t>
            </a:r>
            <a:r>
              <a:rPr lang="en-GB" sz="2800" dirty="0"/>
              <a:t>= P/P</a:t>
            </a:r>
            <a:r>
              <a:rPr lang="en-GB" sz="2800" baseline="-25000" dirty="0"/>
              <a:t>0</a:t>
            </a:r>
          </a:p>
        </p:txBody>
      </p:sp>
      <p:sp>
        <p:nvSpPr>
          <p:cNvPr id="19" name="Rectangle 14"/>
          <p:cNvSpPr>
            <a:spLocks noChangeArrowheads="1"/>
          </p:cNvSpPr>
          <p:nvPr/>
        </p:nvSpPr>
        <p:spPr bwMode="auto">
          <a:xfrm>
            <a:off x="4838700" y="4038600"/>
            <a:ext cx="4591050" cy="1066800"/>
          </a:xfrm>
          <a:prstGeom prst="rect">
            <a:avLst/>
          </a:prstGeom>
          <a:noFill/>
          <a:ln w="9525">
            <a:noFill/>
            <a:miter lim="800000"/>
            <a:headEnd/>
            <a:tailEnd/>
          </a:ln>
          <a:effectLst/>
        </p:spPr>
        <p:txBody>
          <a:bodyPr lIns="0" tIns="0" rIns="0" bIns="0"/>
          <a:lstStyle/>
          <a:p>
            <a:pPr marL="342900" indent="-342900" algn="l" eaLnBrk="1" hangingPunct="1">
              <a:spcBef>
                <a:spcPct val="20000"/>
              </a:spcBef>
              <a:buFontTx/>
              <a:buChar char="•"/>
            </a:pPr>
            <a:r>
              <a:rPr lang="en-GB" sz="2800" dirty="0"/>
              <a:t>Absorbance: </a:t>
            </a:r>
          </a:p>
          <a:p>
            <a:pPr marL="342900" indent="-342900" eaLnBrk="1" hangingPunct="1">
              <a:spcBef>
                <a:spcPct val="20000"/>
              </a:spcBef>
            </a:pPr>
            <a:r>
              <a:rPr lang="en-GB" sz="2800" dirty="0" smtClean="0"/>
              <a:t>		A </a:t>
            </a:r>
            <a:r>
              <a:rPr lang="en-GB" sz="2800" dirty="0"/>
              <a:t>= -</a:t>
            </a:r>
            <a:r>
              <a:rPr lang="en-GB" sz="2800" dirty="0" smtClean="0"/>
              <a:t>log </a:t>
            </a:r>
            <a:r>
              <a:rPr lang="en-GB" sz="2800" dirty="0"/>
              <a:t>T = </a:t>
            </a:r>
            <a:r>
              <a:rPr lang="en-GB" sz="2800" dirty="0" smtClean="0"/>
              <a:t>log </a:t>
            </a:r>
            <a:r>
              <a:rPr lang="en-GB" sz="2800" dirty="0"/>
              <a:t>P</a:t>
            </a:r>
            <a:r>
              <a:rPr lang="en-GB" sz="2800" baseline="-25000" dirty="0"/>
              <a:t>0</a:t>
            </a:r>
            <a:r>
              <a:rPr lang="en-GB" sz="2800" dirty="0"/>
              <a:t>/P</a:t>
            </a:r>
          </a:p>
        </p:txBody>
      </p:sp>
      <p:pic>
        <p:nvPicPr>
          <p:cNvPr id="21" name="Picture 5" descr="C:\Fred\Academic\Electronic Spectroscopy\Figures\transmittance.bmp"/>
          <p:cNvPicPr>
            <a:picLocks noChangeAspect="1" noChangeArrowheads="1"/>
          </p:cNvPicPr>
          <p:nvPr/>
        </p:nvPicPr>
        <p:blipFill>
          <a:blip r:embed="rId3" cstate="print"/>
          <a:srcRect/>
          <a:stretch>
            <a:fillRect/>
          </a:stretch>
        </p:blipFill>
        <p:spPr bwMode="auto">
          <a:xfrm>
            <a:off x="1244600" y="5584825"/>
            <a:ext cx="6629400" cy="1066800"/>
          </a:xfrm>
          <a:prstGeom prst="rect">
            <a:avLst/>
          </a:prstGeom>
          <a:noFill/>
        </p:spPr>
      </p:pic>
      <p:sp>
        <p:nvSpPr>
          <p:cNvPr id="22" name="TextBox 21"/>
          <p:cNvSpPr txBox="1"/>
          <p:nvPr/>
        </p:nvSpPr>
        <p:spPr>
          <a:xfrm>
            <a:off x="5893741" y="11938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grpSp>
        <p:nvGrpSpPr>
          <p:cNvPr id="2" name="Group 7"/>
          <p:cNvGrpSpPr>
            <a:grpSpLocks/>
          </p:cNvGrpSpPr>
          <p:nvPr/>
        </p:nvGrpSpPr>
        <p:grpSpPr bwMode="auto">
          <a:xfrm>
            <a:off x="896938" y="3512024"/>
            <a:ext cx="2443163" cy="920753"/>
            <a:chOff x="3885" y="696"/>
            <a:chExt cx="1539" cy="580"/>
          </a:xfrm>
        </p:grpSpPr>
        <p:sp>
          <p:nvSpPr>
            <p:cNvPr id="23" name="AutoShape 9"/>
            <p:cNvSpPr>
              <a:spLocks noChangeArrowheads="1"/>
            </p:cNvSpPr>
            <p:nvPr/>
          </p:nvSpPr>
          <p:spPr bwMode="auto">
            <a:xfrm>
              <a:off x="3888" y="696"/>
              <a:ext cx="624" cy="576"/>
            </a:xfrm>
            <a:prstGeom prst="rightArrow">
              <a:avLst>
                <a:gd name="adj1" fmla="val 50000"/>
                <a:gd name="adj2" fmla="val 27083"/>
              </a:avLst>
            </a:prstGeom>
            <a:solidFill>
              <a:srgbClr val="FF0000">
                <a:alpha val="69804"/>
              </a:srgbClr>
            </a:solidFill>
            <a:ln w="9525">
              <a:noFill/>
              <a:miter lim="800000"/>
              <a:headEnd/>
              <a:tailEnd/>
            </a:ln>
            <a:effectLst/>
          </p:spPr>
          <p:txBody>
            <a:bodyPr wrap="none" anchor="ctr"/>
            <a:lstStyle/>
            <a:p>
              <a:endParaRPr lang="en-US"/>
            </a:p>
          </p:txBody>
        </p:sp>
        <p:sp>
          <p:nvSpPr>
            <p:cNvPr id="24" name="AutoShape 10"/>
            <p:cNvSpPr>
              <a:spLocks noChangeArrowheads="1"/>
            </p:cNvSpPr>
            <p:nvPr/>
          </p:nvSpPr>
          <p:spPr bwMode="auto">
            <a:xfrm>
              <a:off x="4944" y="804"/>
              <a:ext cx="480" cy="360"/>
            </a:xfrm>
            <a:prstGeom prst="rightArrow">
              <a:avLst>
                <a:gd name="adj1" fmla="val 50000"/>
                <a:gd name="adj2" fmla="val 33333"/>
              </a:avLst>
            </a:prstGeom>
            <a:solidFill>
              <a:srgbClr val="FF0000">
                <a:alpha val="69804"/>
              </a:srgbClr>
            </a:solidFill>
            <a:ln w="9525">
              <a:noFill/>
              <a:miter lim="800000"/>
              <a:headEnd/>
              <a:tailEnd/>
            </a:ln>
            <a:effectLst/>
          </p:spPr>
          <p:txBody>
            <a:bodyPr wrap="none" anchor="ctr"/>
            <a:lstStyle/>
            <a:p>
              <a:endParaRPr lang="en-US"/>
            </a:p>
          </p:txBody>
        </p:sp>
        <p:sp>
          <p:nvSpPr>
            <p:cNvPr id="25" name="Text Box 12"/>
            <p:cNvSpPr txBox="1">
              <a:spLocks noChangeArrowheads="1"/>
            </p:cNvSpPr>
            <p:nvPr/>
          </p:nvSpPr>
          <p:spPr bwMode="auto">
            <a:xfrm>
              <a:off x="3885" y="830"/>
              <a:ext cx="285" cy="446"/>
            </a:xfrm>
            <a:prstGeom prst="rect">
              <a:avLst/>
            </a:prstGeom>
            <a:noFill/>
            <a:ln w="9525">
              <a:noFill/>
              <a:miter lim="800000"/>
              <a:headEnd/>
              <a:tailEnd/>
            </a:ln>
            <a:effectLst/>
          </p:spPr>
          <p:txBody>
            <a:bodyPr wrap="none">
              <a:spAutoFit/>
            </a:bodyPr>
            <a:lstStyle/>
            <a:p>
              <a:pPr algn="l"/>
              <a:r>
                <a:rPr lang="en-US" sz="2400" b="1" dirty="0"/>
                <a:t>P</a:t>
              </a:r>
              <a:r>
                <a:rPr lang="en-US" sz="2400" b="1" baseline="-25000" dirty="0"/>
                <a:t>0</a:t>
              </a:r>
            </a:p>
            <a:p>
              <a:pPr algn="l"/>
              <a:endParaRPr lang="en-US" sz="2400" b="1" baseline="-25000" dirty="0"/>
            </a:p>
          </p:txBody>
        </p:sp>
      </p:grpSp>
      <p:sp>
        <p:nvSpPr>
          <p:cNvPr id="26" name="Cube 25"/>
          <p:cNvSpPr/>
          <p:nvPr/>
        </p:nvSpPr>
        <p:spPr>
          <a:xfrm>
            <a:off x="1930402" y="3377216"/>
            <a:ext cx="536473" cy="1348648"/>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35228" y="2911637"/>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28" name="Rectangle 27"/>
          <p:cNvSpPr/>
          <p:nvPr/>
        </p:nvSpPr>
        <p:spPr>
          <a:xfrm>
            <a:off x="752954" y="4298950"/>
            <a:ext cx="1154740" cy="369332"/>
          </a:xfrm>
          <a:prstGeom prst="rect">
            <a:avLst/>
          </a:prstGeom>
        </p:spPr>
        <p:txBody>
          <a:bodyPr wrap="none">
            <a:spAutoFit/>
          </a:bodyPr>
          <a:lstStyle/>
          <a:p>
            <a:r>
              <a:rPr lang="en-US" dirty="0" smtClean="0"/>
              <a:t>(power in)</a:t>
            </a:r>
            <a:endParaRPr lang="en-US" dirty="0"/>
          </a:p>
        </p:txBody>
      </p:sp>
      <p:sp>
        <p:nvSpPr>
          <p:cNvPr id="29" name="Text Box 12"/>
          <p:cNvSpPr txBox="1">
            <a:spLocks noChangeArrowheads="1"/>
          </p:cNvSpPr>
          <p:nvPr/>
        </p:nvSpPr>
        <p:spPr bwMode="auto">
          <a:xfrm>
            <a:off x="2592384" y="3734419"/>
            <a:ext cx="348172" cy="707886"/>
          </a:xfrm>
          <a:prstGeom prst="rect">
            <a:avLst/>
          </a:prstGeom>
          <a:noFill/>
          <a:ln w="9525">
            <a:noFill/>
            <a:miter lim="800000"/>
            <a:headEnd/>
            <a:tailEnd/>
          </a:ln>
          <a:effectLst/>
        </p:spPr>
        <p:txBody>
          <a:bodyPr wrap="none">
            <a:spAutoFit/>
          </a:bodyPr>
          <a:lstStyle/>
          <a:p>
            <a:pPr algn="l"/>
            <a:r>
              <a:rPr lang="en-US" sz="2400" b="1" dirty="0" smtClean="0"/>
              <a:t>P</a:t>
            </a:r>
            <a:endParaRPr lang="en-US" sz="2400" b="1" baseline="-25000" dirty="0"/>
          </a:p>
          <a:p>
            <a:pPr algn="l"/>
            <a:endParaRPr lang="en-US" sz="2400" b="1" baseline="-25000" dirty="0"/>
          </a:p>
        </p:txBody>
      </p:sp>
      <p:sp>
        <p:nvSpPr>
          <p:cNvPr id="30" name="Rectangle 29"/>
          <p:cNvSpPr/>
          <p:nvPr/>
        </p:nvSpPr>
        <p:spPr>
          <a:xfrm>
            <a:off x="2448404" y="4321141"/>
            <a:ext cx="1300612" cy="369332"/>
          </a:xfrm>
          <a:prstGeom prst="rect">
            <a:avLst/>
          </a:prstGeom>
        </p:spPr>
        <p:txBody>
          <a:bodyPr wrap="none">
            <a:spAutoFit/>
          </a:bodyPr>
          <a:lstStyle/>
          <a:p>
            <a:r>
              <a:rPr lang="en-US" dirty="0" smtClean="0"/>
              <a:t>(power out)</a:t>
            </a:r>
            <a:endParaRPr lang="en-US" dirty="0"/>
          </a:p>
        </p:txBody>
      </p:sp>
      <p:sp>
        <p:nvSpPr>
          <p:cNvPr id="33" name="Rectangle 32"/>
          <p:cNvSpPr/>
          <p:nvPr/>
        </p:nvSpPr>
        <p:spPr>
          <a:xfrm>
            <a:off x="2053803" y="2275443"/>
            <a:ext cx="5766643" cy="369332"/>
          </a:xfrm>
          <a:prstGeom prst="rect">
            <a:avLst/>
          </a:prstGeom>
        </p:spPr>
        <p:txBody>
          <a:bodyPr wrap="none">
            <a:spAutoFit/>
          </a:bodyPr>
          <a:lstStyle/>
          <a:p>
            <a:r>
              <a:rPr lang="en-US" dirty="0" smtClean="0"/>
              <a:t>We don’t measure absorbance. We measure transmittance.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71656" y="957377"/>
            <a:ext cx="3886057" cy="2184604"/>
            <a:chOff x="291711" y="4025900"/>
            <a:chExt cx="3886057" cy="2184604"/>
          </a:xfrm>
        </p:grpSpPr>
        <p:sp>
          <p:nvSpPr>
            <p:cNvPr id="7" name="Cube 6"/>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 name="TextBox 8"/>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0" name="TextBox 9"/>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1" name="TextBox 10"/>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2" name="Cube 11"/>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5"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Oval 15"/>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Cube 16"/>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0" name="Oval 19"/>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2" name="Freeform 21"/>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3" name="Rectangle 2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Basics of TA Measurement</a:t>
            </a:r>
            <a:endParaRPr lang="en-US" sz="3200" b="1" u="sng" dirty="0">
              <a:solidFill>
                <a:schemeClr val="tx2"/>
              </a:solidFill>
            </a:endParaRPr>
          </a:p>
        </p:txBody>
      </p:sp>
      <p:sp>
        <p:nvSpPr>
          <p:cNvPr id="24" name="TextBox 23"/>
          <p:cNvSpPr txBox="1"/>
          <p:nvPr/>
        </p:nvSpPr>
        <p:spPr>
          <a:xfrm>
            <a:off x="364250" y="2737677"/>
            <a:ext cx="697179" cy="579042"/>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5" name="TextBox 24"/>
          <p:cNvSpPr txBox="1"/>
          <p:nvPr/>
        </p:nvSpPr>
        <p:spPr>
          <a:xfrm>
            <a:off x="3362132" y="900085"/>
            <a:ext cx="697179" cy="579042"/>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26" name="TextBox 25"/>
          <p:cNvSpPr txBox="1"/>
          <p:nvPr/>
        </p:nvSpPr>
        <p:spPr>
          <a:xfrm>
            <a:off x="899567" y="2748758"/>
            <a:ext cx="697179" cy="579042"/>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27" name="TextBox 26"/>
          <p:cNvSpPr txBox="1"/>
          <p:nvPr/>
        </p:nvSpPr>
        <p:spPr>
          <a:xfrm>
            <a:off x="3192984" y="2747249"/>
            <a:ext cx="697179" cy="579042"/>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4761065" y="1095891"/>
            <a:ext cx="4769652" cy="1954381"/>
          </a:xfrm>
          <a:prstGeom prst="rect">
            <a:avLst/>
          </a:prstGeom>
          <a:noFill/>
        </p:spPr>
        <p:txBody>
          <a:bodyPr wrap="square" rtlCol="0">
            <a:spAutoFit/>
          </a:bodyPr>
          <a:lstStyle/>
          <a:p>
            <a:pPr>
              <a:spcAft>
                <a:spcPts val="1000"/>
              </a:spcAft>
            </a:pPr>
            <a:r>
              <a:rPr lang="en-US" sz="2400" u="sng" dirty="0" smtClean="0"/>
              <a:t>Events:</a:t>
            </a:r>
          </a:p>
          <a:p>
            <a:pPr>
              <a:spcAft>
                <a:spcPts val="1000"/>
              </a:spcAft>
            </a:pPr>
            <a:r>
              <a:rPr lang="en-US" sz="2400" dirty="0" smtClean="0">
                <a:solidFill>
                  <a:srgbClr val="FF0000"/>
                </a:solidFill>
              </a:rPr>
              <a:t>1)  </a:t>
            </a:r>
            <a:r>
              <a:rPr lang="en-US" sz="2400" dirty="0" smtClean="0"/>
              <a:t>Absorption Spectra</a:t>
            </a:r>
          </a:p>
          <a:p>
            <a:pPr>
              <a:spcAft>
                <a:spcPts val="1000"/>
              </a:spcAft>
            </a:pPr>
            <a:r>
              <a:rPr lang="en-US" sz="2400" dirty="0" smtClean="0">
                <a:solidFill>
                  <a:srgbClr val="FF0000"/>
                </a:solidFill>
              </a:rPr>
              <a:t>2)  </a:t>
            </a:r>
            <a:r>
              <a:rPr lang="en-US" sz="2400" dirty="0" smtClean="0"/>
              <a:t>Excitation Flash</a:t>
            </a:r>
          </a:p>
          <a:p>
            <a:pPr>
              <a:spcAft>
                <a:spcPts val="1000"/>
              </a:spcAft>
            </a:pPr>
            <a:r>
              <a:rPr lang="en-US" sz="2400" dirty="0" smtClean="0">
                <a:solidFill>
                  <a:srgbClr val="FF0000"/>
                </a:solidFill>
              </a:rPr>
              <a:t>3)  </a:t>
            </a:r>
            <a:r>
              <a:rPr lang="en-US" sz="2400" dirty="0" smtClean="0"/>
              <a:t>Absorption spectra</a:t>
            </a:r>
          </a:p>
        </p:txBody>
      </p:sp>
      <p:sp>
        <p:nvSpPr>
          <p:cNvPr id="29" name="TextBox 28"/>
          <p:cNvSpPr txBox="1"/>
          <p:nvPr/>
        </p:nvSpPr>
        <p:spPr>
          <a:xfrm>
            <a:off x="3692425" y="2733647"/>
            <a:ext cx="697179" cy="579042"/>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0" name="Line 4"/>
          <p:cNvSpPr>
            <a:spLocks noChangeShapeType="1"/>
          </p:cNvSpPr>
          <p:nvPr/>
        </p:nvSpPr>
        <p:spPr bwMode="auto">
          <a:xfrm flipV="1">
            <a:off x="1844266" y="6202299"/>
            <a:ext cx="5750334" cy="0"/>
          </a:xfrm>
          <a:prstGeom prst="line">
            <a:avLst/>
          </a:prstGeom>
          <a:noFill/>
          <a:ln w="28575">
            <a:solidFill>
              <a:schemeClr val="tx1"/>
            </a:solidFill>
            <a:round/>
            <a:headEnd type="none" w="med" len="med"/>
            <a:tailEnd type="arrow" w="med" len="med"/>
          </a:ln>
          <a:effectLst/>
        </p:spPr>
        <p:txBody>
          <a:bodyPr wrap="none" anchor="ctr"/>
          <a:lstStyle/>
          <a:p>
            <a:endParaRPr lang="en-US" sz="1100"/>
          </a:p>
        </p:txBody>
      </p:sp>
      <p:sp>
        <p:nvSpPr>
          <p:cNvPr id="31" name="Rectangle 30"/>
          <p:cNvSpPr/>
          <p:nvPr/>
        </p:nvSpPr>
        <p:spPr>
          <a:xfrm>
            <a:off x="6346746" y="6204097"/>
            <a:ext cx="1025485" cy="369332"/>
          </a:xfrm>
          <a:prstGeom prst="rect">
            <a:avLst/>
          </a:prstGeom>
        </p:spPr>
        <p:txBody>
          <a:bodyPr wrap="none">
            <a:spAutoFit/>
          </a:bodyPr>
          <a:lstStyle/>
          <a:p>
            <a:r>
              <a:rPr lang="en-US" dirty="0" smtClean="0"/>
              <a:t>Time</a:t>
            </a:r>
            <a:endParaRPr lang="en-US" dirty="0"/>
          </a:p>
        </p:txBody>
      </p:sp>
      <p:sp>
        <p:nvSpPr>
          <p:cNvPr id="33" name="Freeform 12"/>
          <p:cNvSpPr>
            <a:spLocks/>
          </p:cNvSpPr>
          <p:nvPr/>
        </p:nvSpPr>
        <p:spPr bwMode="auto">
          <a:xfrm>
            <a:off x="1957500" y="4737359"/>
            <a:ext cx="1095019"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32" name="Freeform 12"/>
          <p:cNvSpPr>
            <a:spLocks/>
          </p:cNvSpPr>
          <p:nvPr/>
        </p:nvSpPr>
        <p:spPr bwMode="auto">
          <a:xfrm>
            <a:off x="3038614" y="4731837"/>
            <a:ext cx="1095019"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0000FF"/>
            </a:solidFill>
            <a:round/>
            <a:headEnd/>
            <a:tailEnd/>
          </a:ln>
          <a:effectLst/>
        </p:spPr>
        <p:txBody>
          <a:bodyPr/>
          <a:lstStyle/>
          <a:p>
            <a:endParaRPr lang="en-US" sz="2800"/>
          </a:p>
        </p:txBody>
      </p:sp>
      <p:sp>
        <p:nvSpPr>
          <p:cNvPr id="34" name="Freeform 12"/>
          <p:cNvSpPr>
            <a:spLocks/>
          </p:cNvSpPr>
          <p:nvPr/>
        </p:nvSpPr>
        <p:spPr bwMode="auto">
          <a:xfrm>
            <a:off x="3998611" y="4735647"/>
            <a:ext cx="1095019"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35" name="Freeform 12"/>
          <p:cNvSpPr>
            <a:spLocks/>
          </p:cNvSpPr>
          <p:nvPr/>
        </p:nvSpPr>
        <p:spPr bwMode="auto">
          <a:xfrm>
            <a:off x="4936713" y="4733934"/>
            <a:ext cx="1095019"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36" name="Freeform 12"/>
          <p:cNvSpPr>
            <a:spLocks/>
          </p:cNvSpPr>
          <p:nvPr/>
        </p:nvSpPr>
        <p:spPr bwMode="auto">
          <a:xfrm>
            <a:off x="5972139" y="4732222"/>
            <a:ext cx="1095019"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37" name="Rectangle 36"/>
          <p:cNvSpPr/>
          <p:nvPr/>
        </p:nvSpPr>
        <p:spPr>
          <a:xfrm>
            <a:off x="1629475" y="4353997"/>
            <a:ext cx="1425455" cy="369332"/>
          </a:xfrm>
          <a:prstGeom prst="rect">
            <a:avLst/>
          </a:prstGeom>
        </p:spPr>
        <p:txBody>
          <a:bodyPr wrap="none">
            <a:spAutoFit/>
          </a:bodyPr>
          <a:lstStyle/>
          <a:p>
            <a:r>
              <a:rPr lang="en-US" dirty="0" smtClean="0"/>
              <a:t>Ground State</a:t>
            </a:r>
            <a:endParaRPr lang="en-US" dirty="0"/>
          </a:p>
        </p:txBody>
      </p:sp>
      <p:sp>
        <p:nvSpPr>
          <p:cNvPr id="38" name="Rectangle 37"/>
          <p:cNvSpPr/>
          <p:nvPr/>
        </p:nvSpPr>
        <p:spPr>
          <a:xfrm>
            <a:off x="3084127" y="4350375"/>
            <a:ext cx="734496" cy="369332"/>
          </a:xfrm>
          <a:prstGeom prst="rect">
            <a:avLst/>
          </a:prstGeom>
        </p:spPr>
        <p:txBody>
          <a:bodyPr wrap="none">
            <a:spAutoFit/>
          </a:bodyPr>
          <a:lstStyle/>
          <a:p>
            <a:r>
              <a:rPr lang="en-US" dirty="0" smtClean="0"/>
              <a:t>pump</a:t>
            </a:r>
            <a:endParaRPr lang="en-US" dirty="0"/>
          </a:p>
        </p:txBody>
      </p:sp>
      <p:sp>
        <p:nvSpPr>
          <p:cNvPr id="39" name="Rectangle 38"/>
          <p:cNvSpPr/>
          <p:nvPr/>
        </p:nvSpPr>
        <p:spPr>
          <a:xfrm>
            <a:off x="4031615" y="4347131"/>
            <a:ext cx="741998" cy="369332"/>
          </a:xfrm>
          <a:prstGeom prst="rect">
            <a:avLst/>
          </a:prstGeom>
        </p:spPr>
        <p:txBody>
          <a:bodyPr wrap="none">
            <a:spAutoFit/>
          </a:bodyPr>
          <a:lstStyle/>
          <a:p>
            <a:r>
              <a:rPr lang="en-US" dirty="0" smtClean="0"/>
              <a:t>probe</a:t>
            </a:r>
            <a:endParaRPr lang="en-US" dirty="0"/>
          </a:p>
        </p:txBody>
      </p:sp>
      <p:sp>
        <p:nvSpPr>
          <p:cNvPr id="40" name="Rectangle 39"/>
          <p:cNvSpPr/>
          <p:nvPr/>
        </p:nvSpPr>
        <p:spPr>
          <a:xfrm>
            <a:off x="4981279" y="4347131"/>
            <a:ext cx="741998" cy="369332"/>
          </a:xfrm>
          <a:prstGeom prst="rect">
            <a:avLst/>
          </a:prstGeom>
        </p:spPr>
        <p:txBody>
          <a:bodyPr wrap="none">
            <a:spAutoFit/>
          </a:bodyPr>
          <a:lstStyle/>
          <a:p>
            <a:r>
              <a:rPr lang="en-US" dirty="0" smtClean="0"/>
              <a:t>probe</a:t>
            </a:r>
            <a:endParaRPr lang="en-US" dirty="0"/>
          </a:p>
        </p:txBody>
      </p:sp>
      <p:sp>
        <p:nvSpPr>
          <p:cNvPr id="41" name="Rectangle 40"/>
          <p:cNvSpPr/>
          <p:nvPr/>
        </p:nvSpPr>
        <p:spPr>
          <a:xfrm>
            <a:off x="6005412" y="4347131"/>
            <a:ext cx="741998" cy="369332"/>
          </a:xfrm>
          <a:prstGeom prst="rect">
            <a:avLst/>
          </a:prstGeom>
        </p:spPr>
        <p:txBody>
          <a:bodyPr wrap="none">
            <a:spAutoFit/>
          </a:bodyPr>
          <a:lstStyle/>
          <a:p>
            <a:r>
              <a:rPr lang="en-US" dirty="0" smtClean="0"/>
              <a:t>probe</a:t>
            </a:r>
            <a:endParaRPr lang="en-US" dirty="0"/>
          </a:p>
        </p:txBody>
      </p:sp>
      <p:sp>
        <p:nvSpPr>
          <p:cNvPr id="42" name="Left Brace 41"/>
          <p:cNvSpPr/>
          <p:nvPr/>
        </p:nvSpPr>
        <p:spPr>
          <a:xfrm rot="5400000">
            <a:off x="5180209" y="2957709"/>
            <a:ext cx="396482" cy="2578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4468729" y="3648007"/>
            <a:ext cx="1821141" cy="369332"/>
          </a:xfrm>
          <a:prstGeom prst="rect">
            <a:avLst/>
          </a:prstGeom>
        </p:spPr>
        <p:txBody>
          <a:bodyPr wrap="none">
            <a:spAutoFit/>
          </a:bodyPr>
          <a:lstStyle/>
          <a:p>
            <a:pPr algn="ctr"/>
            <a:r>
              <a:rPr lang="en-US" dirty="0" smtClean="0"/>
              <a:t>Excited Processes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animBg="1"/>
      <p:bldP spid="32" grpId="0" animBg="1"/>
      <p:bldP spid="34" grpId="0" animBg="1"/>
      <p:bldP spid="35" grpId="0" animBg="1"/>
      <p:bldP spid="36" grpId="0" animBg="1"/>
      <p:bldP spid="37" grpId="0"/>
      <p:bldP spid="38" grpId="0"/>
      <p:bldP spid="39" grpId="0"/>
      <p:bldP spid="40" grpId="0"/>
      <p:bldP spid="41" grpId="0"/>
      <p:bldP spid="42"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H="1" flipV="1">
            <a:off x="4596231" y="2048719"/>
            <a:ext cx="1" cy="1009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6104" y="2585739"/>
            <a:ext cx="255320" cy="5106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286634" y="2989500"/>
            <a:ext cx="453242" cy="3542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62785" y="3571391"/>
            <a:ext cx="562099" cy="142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4557" y="4139428"/>
            <a:ext cx="670955" cy="1444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38235" y="2453833"/>
            <a:ext cx="427128" cy="8796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246058" y="4515480"/>
            <a:ext cx="587397" cy="4572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51699" y="4786633"/>
            <a:ext cx="288536" cy="6373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42017" y="4891532"/>
            <a:ext cx="10326" cy="686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7549" y="4818300"/>
            <a:ext cx="285438" cy="54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21829" y="4531313"/>
            <a:ext cx="501174" cy="4176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09855" y="4161199"/>
            <a:ext cx="669408" cy="1108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3566" y="1659766"/>
            <a:ext cx="2125683" cy="352404"/>
          </a:xfrm>
          <a:prstGeom prst="rect">
            <a:avLst/>
          </a:prstGeom>
          <a:noFill/>
        </p:spPr>
        <p:txBody>
          <a:bodyPr wrap="square" rtlCol="0">
            <a:spAutoFit/>
          </a:bodyPr>
          <a:lstStyle/>
          <a:p>
            <a:pPr algn="ctr">
              <a:lnSpc>
                <a:spcPts val="2000"/>
              </a:lnSpc>
            </a:pPr>
            <a:r>
              <a:rPr lang="en-US" sz="2000" dirty="0" smtClean="0"/>
              <a:t>phosphorescence</a:t>
            </a:r>
            <a:endParaRPr lang="en-US" sz="2000" dirty="0"/>
          </a:p>
        </p:txBody>
      </p:sp>
      <p:sp>
        <p:nvSpPr>
          <p:cNvPr id="41" name="TextBox 40"/>
          <p:cNvSpPr txBox="1"/>
          <p:nvPr/>
        </p:nvSpPr>
        <p:spPr>
          <a:xfrm>
            <a:off x="2627150" y="2086501"/>
            <a:ext cx="2125683" cy="352404"/>
          </a:xfrm>
          <a:prstGeom prst="rect">
            <a:avLst/>
          </a:prstGeom>
          <a:noFill/>
        </p:spPr>
        <p:txBody>
          <a:bodyPr wrap="square" rtlCol="0">
            <a:spAutoFit/>
          </a:bodyPr>
          <a:lstStyle/>
          <a:p>
            <a:pPr algn="ctr">
              <a:lnSpc>
                <a:spcPts val="2000"/>
              </a:lnSpc>
            </a:pPr>
            <a:r>
              <a:rPr lang="en-US" sz="2000" dirty="0" smtClean="0"/>
              <a:t>fluorescence</a:t>
            </a:r>
            <a:endParaRPr lang="en-US" sz="2000" dirty="0"/>
          </a:p>
        </p:txBody>
      </p:sp>
      <p:sp>
        <p:nvSpPr>
          <p:cNvPr id="42" name="TextBox 41"/>
          <p:cNvSpPr txBox="1"/>
          <p:nvPr/>
        </p:nvSpPr>
        <p:spPr>
          <a:xfrm>
            <a:off x="4641438" y="1988018"/>
            <a:ext cx="1650359" cy="608885"/>
          </a:xfrm>
          <a:prstGeom prst="rect">
            <a:avLst/>
          </a:prstGeom>
          <a:noFill/>
        </p:spPr>
        <p:txBody>
          <a:bodyPr wrap="square" rtlCol="0">
            <a:spAutoFit/>
          </a:bodyPr>
          <a:lstStyle/>
          <a:p>
            <a:pPr algn="ctr">
              <a:lnSpc>
                <a:spcPts val="2000"/>
              </a:lnSpc>
            </a:pPr>
            <a:r>
              <a:rPr lang="en-US" sz="2000" dirty="0" smtClean="0"/>
              <a:t>internal </a:t>
            </a:r>
          </a:p>
          <a:p>
            <a:pPr algn="ctr">
              <a:lnSpc>
                <a:spcPts val="2000"/>
              </a:lnSpc>
            </a:pPr>
            <a:r>
              <a:rPr lang="en-US" sz="2000" dirty="0" smtClean="0"/>
              <a:t>conversion</a:t>
            </a:r>
            <a:endParaRPr lang="en-US" sz="2000" dirty="0"/>
          </a:p>
        </p:txBody>
      </p:sp>
      <p:sp>
        <p:nvSpPr>
          <p:cNvPr id="43" name="TextBox 42"/>
          <p:cNvSpPr txBox="1"/>
          <p:nvPr/>
        </p:nvSpPr>
        <p:spPr>
          <a:xfrm>
            <a:off x="5508310" y="2627308"/>
            <a:ext cx="2125683" cy="608885"/>
          </a:xfrm>
          <a:prstGeom prst="rect">
            <a:avLst/>
          </a:prstGeom>
          <a:noFill/>
        </p:spPr>
        <p:txBody>
          <a:bodyPr wrap="square" rtlCol="0">
            <a:spAutoFit/>
          </a:bodyPr>
          <a:lstStyle/>
          <a:p>
            <a:pPr algn="ctr">
              <a:lnSpc>
                <a:spcPts val="2000"/>
              </a:lnSpc>
            </a:pPr>
            <a:r>
              <a:rPr lang="en-US" sz="2000" dirty="0" err="1" smtClean="0"/>
              <a:t>intramolecular</a:t>
            </a:r>
            <a:r>
              <a:rPr lang="en-US" sz="2000" dirty="0" smtClean="0"/>
              <a:t> charge transfer</a:t>
            </a:r>
            <a:endParaRPr lang="en-US" sz="2000" dirty="0"/>
          </a:p>
        </p:txBody>
      </p:sp>
      <p:sp>
        <p:nvSpPr>
          <p:cNvPr id="44" name="TextBox 43"/>
          <p:cNvSpPr txBox="1"/>
          <p:nvPr/>
        </p:nvSpPr>
        <p:spPr>
          <a:xfrm>
            <a:off x="5767595" y="3314098"/>
            <a:ext cx="2125683" cy="608885"/>
          </a:xfrm>
          <a:prstGeom prst="rect">
            <a:avLst/>
          </a:prstGeom>
          <a:noFill/>
        </p:spPr>
        <p:txBody>
          <a:bodyPr wrap="square" rtlCol="0">
            <a:spAutoFit/>
          </a:bodyPr>
          <a:lstStyle/>
          <a:p>
            <a:pPr algn="ctr">
              <a:lnSpc>
                <a:spcPts val="2000"/>
              </a:lnSpc>
            </a:pPr>
            <a:r>
              <a:rPr lang="en-US" sz="2000" dirty="0" smtClean="0"/>
              <a:t>conformational change</a:t>
            </a:r>
            <a:endParaRPr lang="en-US" sz="2000" dirty="0"/>
          </a:p>
        </p:txBody>
      </p:sp>
      <p:sp>
        <p:nvSpPr>
          <p:cNvPr id="45" name="TextBox 44"/>
          <p:cNvSpPr txBox="1"/>
          <p:nvPr/>
        </p:nvSpPr>
        <p:spPr>
          <a:xfrm>
            <a:off x="5872506" y="4024643"/>
            <a:ext cx="1624930" cy="608885"/>
          </a:xfrm>
          <a:prstGeom prst="rect">
            <a:avLst/>
          </a:prstGeom>
          <a:noFill/>
        </p:spPr>
        <p:txBody>
          <a:bodyPr wrap="square" rtlCol="0">
            <a:spAutoFit/>
          </a:bodyPr>
          <a:lstStyle/>
          <a:p>
            <a:pPr algn="ctr">
              <a:lnSpc>
                <a:spcPts val="2000"/>
              </a:lnSpc>
            </a:pPr>
            <a:r>
              <a:rPr lang="en-US" sz="2000" dirty="0" smtClean="0"/>
              <a:t>electron transfer</a:t>
            </a:r>
            <a:endParaRPr lang="en-US" sz="2000" dirty="0"/>
          </a:p>
        </p:txBody>
      </p:sp>
      <p:sp>
        <p:nvSpPr>
          <p:cNvPr id="46" name="TextBox 45"/>
          <p:cNvSpPr txBox="1"/>
          <p:nvPr/>
        </p:nvSpPr>
        <p:spPr>
          <a:xfrm>
            <a:off x="5443019" y="4699556"/>
            <a:ext cx="1624930" cy="608885"/>
          </a:xfrm>
          <a:prstGeom prst="rect">
            <a:avLst/>
          </a:prstGeom>
          <a:noFill/>
        </p:spPr>
        <p:txBody>
          <a:bodyPr wrap="square" rtlCol="0">
            <a:spAutoFit/>
          </a:bodyPr>
          <a:lstStyle/>
          <a:p>
            <a:pPr algn="ctr">
              <a:lnSpc>
                <a:spcPts val="2000"/>
              </a:lnSpc>
            </a:pPr>
            <a:r>
              <a:rPr lang="en-US" sz="2000" dirty="0" smtClean="0"/>
              <a:t>proton transfer</a:t>
            </a:r>
            <a:endParaRPr lang="en-US" sz="2000" dirty="0"/>
          </a:p>
        </p:txBody>
      </p:sp>
      <p:sp>
        <p:nvSpPr>
          <p:cNvPr id="47" name="TextBox 46"/>
          <p:cNvSpPr txBox="1"/>
          <p:nvPr/>
        </p:nvSpPr>
        <p:spPr>
          <a:xfrm>
            <a:off x="4811652" y="5291341"/>
            <a:ext cx="1624930" cy="608885"/>
          </a:xfrm>
          <a:prstGeom prst="rect">
            <a:avLst/>
          </a:prstGeom>
          <a:noFill/>
        </p:spPr>
        <p:txBody>
          <a:bodyPr wrap="square" rtlCol="0">
            <a:spAutoFit/>
          </a:bodyPr>
          <a:lstStyle/>
          <a:p>
            <a:pPr algn="ctr">
              <a:lnSpc>
                <a:spcPts val="2000"/>
              </a:lnSpc>
            </a:pPr>
            <a:r>
              <a:rPr lang="en-US" sz="2000" dirty="0" smtClean="0"/>
              <a:t>energy transfer</a:t>
            </a:r>
            <a:endParaRPr lang="en-US" sz="2000" dirty="0"/>
          </a:p>
        </p:txBody>
      </p:sp>
      <p:sp>
        <p:nvSpPr>
          <p:cNvPr id="48" name="TextBox 47"/>
          <p:cNvSpPr txBox="1"/>
          <p:nvPr/>
        </p:nvSpPr>
        <p:spPr>
          <a:xfrm>
            <a:off x="3776520" y="5505781"/>
            <a:ext cx="1624930" cy="608885"/>
          </a:xfrm>
          <a:prstGeom prst="rect">
            <a:avLst/>
          </a:prstGeom>
          <a:noFill/>
        </p:spPr>
        <p:txBody>
          <a:bodyPr wrap="square" rtlCol="0">
            <a:spAutoFit/>
          </a:bodyPr>
          <a:lstStyle/>
          <a:p>
            <a:pPr algn="ctr">
              <a:lnSpc>
                <a:spcPts val="2000"/>
              </a:lnSpc>
            </a:pPr>
            <a:r>
              <a:rPr lang="en-US" sz="2000" dirty="0" err="1" smtClean="0"/>
              <a:t>excimer</a:t>
            </a:r>
            <a:r>
              <a:rPr lang="en-US" sz="2000" dirty="0" smtClean="0"/>
              <a:t> formation</a:t>
            </a:r>
            <a:endParaRPr lang="en-US" sz="2000" dirty="0"/>
          </a:p>
        </p:txBody>
      </p:sp>
      <p:sp>
        <p:nvSpPr>
          <p:cNvPr id="49" name="TextBox 48"/>
          <p:cNvSpPr txBox="1"/>
          <p:nvPr/>
        </p:nvSpPr>
        <p:spPr>
          <a:xfrm>
            <a:off x="2598879" y="5266894"/>
            <a:ext cx="1624930" cy="608885"/>
          </a:xfrm>
          <a:prstGeom prst="rect">
            <a:avLst/>
          </a:prstGeom>
          <a:noFill/>
        </p:spPr>
        <p:txBody>
          <a:bodyPr wrap="square" rtlCol="0">
            <a:spAutoFit/>
          </a:bodyPr>
          <a:lstStyle/>
          <a:p>
            <a:pPr algn="ctr">
              <a:lnSpc>
                <a:spcPts val="2000"/>
              </a:lnSpc>
            </a:pPr>
            <a:r>
              <a:rPr lang="en-US" sz="2000" dirty="0" err="1" smtClean="0"/>
              <a:t>exiplex</a:t>
            </a:r>
            <a:r>
              <a:rPr lang="en-US" sz="2000" dirty="0" smtClean="0"/>
              <a:t> formation</a:t>
            </a:r>
            <a:endParaRPr lang="en-US" sz="2000" dirty="0"/>
          </a:p>
        </p:txBody>
      </p:sp>
      <p:sp>
        <p:nvSpPr>
          <p:cNvPr id="50" name="TextBox 49"/>
          <p:cNvSpPr txBox="1"/>
          <p:nvPr/>
        </p:nvSpPr>
        <p:spPr>
          <a:xfrm>
            <a:off x="1314354" y="4588017"/>
            <a:ext cx="2240451" cy="608885"/>
          </a:xfrm>
          <a:prstGeom prst="rect">
            <a:avLst/>
          </a:prstGeom>
          <a:noFill/>
        </p:spPr>
        <p:txBody>
          <a:bodyPr wrap="square" rtlCol="0">
            <a:spAutoFit/>
          </a:bodyPr>
          <a:lstStyle/>
          <a:p>
            <a:pPr algn="ctr">
              <a:lnSpc>
                <a:spcPts val="2000"/>
              </a:lnSpc>
            </a:pPr>
            <a:r>
              <a:rPr lang="en-US" sz="2000" dirty="0" smtClean="0"/>
              <a:t>photochemical transformation</a:t>
            </a:r>
            <a:endParaRPr lang="en-US" sz="2000" dirty="0"/>
          </a:p>
        </p:txBody>
      </p:sp>
      <p:sp>
        <p:nvSpPr>
          <p:cNvPr id="51" name="Text Box 40"/>
          <p:cNvSpPr txBox="1">
            <a:spLocks noChangeAspect="1" noChangeArrowheads="1"/>
          </p:cNvSpPr>
          <p:nvPr/>
        </p:nvSpPr>
        <p:spPr bwMode="auto">
          <a:xfrm>
            <a:off x="1413526" y="2858866"/>
            <a:ext cx="1051851" cy="516130"/>
          </a:xfrm>
          <a:prstGeom prst="rect">
            <a:avLst/>
          </a:prstGeom>
          <a:noFill/>
          <a:ln w="9525">
            <a:noFill/>
            <a:miter lim="800000"/>
            <a:headEnd/>
            <a:tailEnd/>
          </a:ln>
        </p:spPr>
        <p:txBody>
          <a:bodyPr/>
          <a:lstStyle/>
          <a:p>
            <a:pPr algn="ctr">
              <a:lnSpc>
                <a:spcPts val="2000"/>
              </a:lnSpc>
            </a:pPr>
            <a:r>
              <a:rPr lang="en-US" altLang="zh-CN" sz="3600" dirty="0" smtClean="0">
                <a:solidFill>
                  <a:srgbClr val="009900"/>
                </a:solidFill>
              </a:rPr>
              <a:t>h</a:t>
            </a:r>
            <a:r>
              <a:rPr lang="en-US" altLang="zh-CN" sz="3600" dirty="0" smtClean="0">
                <a:solidFill>
                  <a:srgbClr val="009900"/>
                </a:solidFill>
                <a:latin typeface="Symbol" pitchFamily="18" charset="2"/>
              </a:rPr>
              <a:t>n</a:t>
            </a:r>
            <a:endParaRPr lang="en-US" sz="3600" dirty="0">
              <a:solidFill>
                <a:srgbClr val="009900"/>
              </a:solidFill>
              <a:latin typeface="Symbol" pitchFamily="18" charset="2"/>
            </a:endParaRPr>
          </a:p>
        </p:txBody>
      </p:sp>
      <p:sp>
        <p:nvSpPr>
          <p:cNvPr id="52" name="Freeform 97"/>
          <p:cNvSpPr>
            <a:spLocks noChangeAspect="1"/>
          </p:cNvSpPr>
          <p:nvPr/>
        </p:nvSpPr>
        <p:spPr bwMode="auto">
          <a:xfrm rot="12156305">
            <a:off x="2328810" y="297502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3" name="Freeform 97"/>
          <p:cNvSpPr>
            <a:spLocks noChangeAspect="1"/>
          </p:cNvSpPr>
          <p:nvPr/>
        </p:nvSpPr>
        <p:spPr bwMode="auto">
          <a:xfrm rot="12156305">
            <a:off x="2243704" y="3210554"/>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4" name="Freeform 97"/>
          <p:cNvSpPr>
            <a:spLocks noChangeAspect="1"/>
          </p:cNvSpPr>
          <p:nvPr/>
        </p:nvSpPr>
        <p:spPr bwMode="auto">
          <a:xfrm rot="12156305">
            <a:off x="2206099" y="348170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8" name="Oval 7"/>
          <p:cNvSpPr/>
          <p:nvPr/>
        </p:nvSpPr>
        <p:spPr>
          <a:xfrm>
            <a:off x="3687858" y="3048877"/>
            <a:ext cx="1826386" cy="1826386"/>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lang="en-US" sz="2000" dirty="0"/>
          </a:p>
        </p:txBody>
      </p:sp>
      <p:sp>
        <p:nvSpPr>
          <p:cNvPr id="9" name="TextBox 8"/>
          <p:cNvSpPr txBox="1"/>
          <p:nvPr/>
        </p:nvSpPr>
        <p:spPr>
          <a:xfrm>
            <a:off x="3767625" y="3718703"/>
            <a:ext cx="1626920" cy="523220"/>
          </a:xfrm>
          <a:prstGeom prst="rect">
            <a:avLst/>
          </a:prstGeom>
          <a:noFill/>
        </p:spPr>
        <p:txBody>
          <a:bodyPr wrap="square" rtlCol="0">
            <a:spAutoFit/>
          </a:bodyPr>
          <a:lstStyle/>
          <a:p>
            <a:pPr algn="ctr"/>
            <a:r>
              <a:rPr lang="en-US" sz="2800" b="1" dirty="0" smtClean="0"/>
              <a:t>Molecule</a:t>
            </a:r>
            <a:endParaRPr lang="en-US" sz="2800" b="1" dirty="0"/>
          </a:p>
        </p:txBody>
      </p:sp>
      <p:sp>
        <p:nvSpPr>
          <p:cNvPr id="59" name="Rectangle 58"/>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Molecular </a:t>
            </a:r>
            <a:r>
              <a:rPr lang="en-US" sz="3200" b="1" u="sng" dirty="0" err="1" smtClean="0">
                <a:solidFill>
                  <a:schemeClr val="tx2"/>
                </a:solidFill>
              </a:rPr>
              <a:t>Photophysics</a:t>
            </a:r>
            <a:endParaRPr lang="en-US" sz="3200" b="1" u="sng" dirty="0">
              <a:solidFill>
                <a:schemeClr val="tx2"/>
              </a:solidFill>
            </a:endParaRPr>
          </a:p>
        </p:txBody>
      </p:sp>
    </p:spTree>
    <p:extLst>
      <p:ext uri="{BB962C8B-B14F-4D97-AF65-F5344CB8AC3E}">
        <p14:creationId xmlns="" xmlns:p14="http://schemas.microsoft.com/office/powerpoint/2010/main" val="7008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P spid="43" grpId="0"/>
      <p:bldP spid="44" grpId="0"/>
      <p:bldP spid="45" grpId="0"/>
      <p:bldP spid="46" grpId="0"/>
      <p:bldP spid="47"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5613" y="5097463"/>
            <a:ext cx="2642005" cy="461665"/>
          </a:xfrm>
          <a:prstGeom prst="rect">
            <a:avLst/>
          </a:prstGeom>
        </p:spPr>
        <p:txBody>
          <a:bodyPr wrap="none">
            <a:spAutoFit/>
          </a:bodyPr>
          <a:lstStyle/>
          <a:p>
            <a:r>
              <a:rPr lang="en-US" sz="2400" dirty="0" smtClean="0"/>
              <a:t>A for xS</a:t>
            </a:r>
            <a:r>
              <a:rPr lang="en-US" sz="2400" baseline="-25000" dirty="0" smtClean="0"/>
              <a:t>0</a:t>
            </a:r>
            <a:r>
              <a:rPr lang="en-US" sz="2400" dirty="0" smtClean="0"/>
              <a:t> molecules</a:t>
            </a:r>
          </a:p>
        </p:txBody>
      </p:sp>
      <p:sp>
        <p:nvSpPr>
          <p:cNvPr id="6"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Difference Spectra</a:t>
            </a:r>
            <a:endParaRPr lang="en-US" sz="3200" b="1" u="sng" dirty="0">
              <a:solidFill>
                <a:schemeClr val="tx2"/>
              </a:solidFill>
            </a:endParaRPr>
          </a:p>
        </p:txBody>
      </p:sp>
      <p:grpSp>
        <p:nvGrpSpPr>
          <p:cNvPr id="2" name="Group 384"/>
          <p:cNvGrpSpPr/>
          <p:nvPr/>
        </p:nvGrpSpPr>
        <p:grpSpPr>
          <a:xfrm>
            <a:off x="2137225" y="1581395"/>
            <a:ext cx="1657598" cy="1310296"/>
            <a:chOff x="2137225" y="1581395"/>
            <a:chExt cx="1657598" cy="1310296"/>
          </a:xfrm>
        </p:grpSpPr>
        <p:sp>
          <p:nvSpPr>
            <p:cNvPr id="8" name="Rectangle 7"/>
            <p:cNvSpPr/>
            <p:nvPr/>
          </p:nvSpPr>
          <p:spPr>
            <a:xfrm>
              <a:off x="2137225"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5301"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22957" y="18889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78267"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93297" y="18714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03517"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31272" y="194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41092"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51312" y="207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79067" y="19115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92696" y="20543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07726" y="21920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45702"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55522"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93497" y="223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400612" y="16284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43397"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50111"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73857"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458227"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601012" y="197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80772" y="2139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27967" y="20217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90191"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332977"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44197" y="1663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054418"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47103"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94698"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44998"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1893"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07223"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54017"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894097"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36883"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48607"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778867"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93697"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165141"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92897" y="158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74257"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51913" y="23348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207223"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2222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460228" y="23874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70048"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350008"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608023" y="23574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21652" y="2500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9568"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272353"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7906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02813"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87183"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29968" y="2417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056923"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919147"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061933"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5658"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85478"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23053"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377563" y="21670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07823" y="213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422653" y="20392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894097"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021853" y="203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76162"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683677"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793897"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40892"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768847" y="244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77867"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9540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162636"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618547" y="27005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305422" y="265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185181" y="2422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327967"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160131"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761332" y="26830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152616"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41292"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443197"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806422"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440692"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563437" y="234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41564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656122"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545902" y="2602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47806"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528367"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393097"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668143"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10528"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562933"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90688"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20348" y="17286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90688" y="1926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437683" y="16184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269848"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390088"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324958"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72153" y="1966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337483"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572953" y="1929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462733"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460228" y="1939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906622"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701212"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054418"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189688"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688183"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613033"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437683"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530368"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879067"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006823"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152113"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259828" y="26930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407623"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485278"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605518" y="25828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675658"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p:cNvSpPr txBox="1"/>
          <p:nvPr/>
        </p:nvSpPr>
        <p:spPr>
          <a:xfrm>
            <a:off x="4123284" y="1962078"/>
            <a:ext cx="639216" cy="369332"/>
          </a:xfrm>
          <a:prstGeom prst="rect">
            <a:avLst/>
          </a:prstGeom>
          <a:noFill/>
        </p:spPr>
        <p:txBody>
          <a:bodyPr wrap="square" rtlCol="0">
            <a:spAutoFit/>
          </a:bodyPr>
          <a:lstStyle/>
          <a:p>
            <a:pPr algn="ctr"/>
            <a:r>
              <a:rPr lang="en-US" dirty="0" err="1" smtClean="0">
                <a:solidFill>
                  <a:srgbClr val="FFC000"/>
                </a:solidFill>
              </a:rPr>
              <a:t>h</a:t>
            </a:r>
            <a:r>
              <a:rPr lang="en-US" dirty="0" err="1" smtClean="0">
                <a:solidFill>
                  <a:srgbClr val="FFC000"/>
                </a:solidFill>
                <a:latin typeface="Symbol" pitchFamily="18" charset="2"/>
              </a:rPr>
              <a:t>n</a:t>
            </a:r>
            <a:endParaRPr lang="en-US" dirty="0">
              <a:solidFill>
                <a:srgbClr val="FFC000"/>
              </a:solidFill>
              <a:latin typeface="Symbol" pitchFamily="18" charset="2"/>
            </a:endParaRPr>
          </a:p>
        </p:txBody>
      </p:sp>
      <p:cxnSp>
        <p:nvCxnSpPr>
          <p:cNvPr id="132" name="Straight Arrow Connector 131"/>
          <p:cNvCxnSpPr/>
          <p:nvPr/>
        </p:nvCxnSpPr>
        <p:spPr>
          <a:xfrm>
            <a:off x="4099282" y="2357052"/>
            <a:ext cx="69889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4475957" y="1211279"/>
            <a:ext cx="3084512" cy="369332"/>
          </a:xfrm>
          <a:prstGeom prst="rect">
            <a:avLst/>
          </a:prstGeom>
          <a:noFill/>
        </p:spPr>
        <p:txBody>
          <a:bodyPr wrap="square" rtlCol="0">
            <a:spAutoFit/>
          </a:bodyPr>
          <a:lstStyle/>
          <a:p>
            <a:pPr algn="ctr"/>
            <a:r>
              <a:rPr lang="en-US" dirty="0" smtClean="0"/>
              <a:t>4 excited states/100 molecules</a:t>
            </a:r>
            <a:endParaRPr lang="en-US" dirty="0"/>
          </a:p>
        </p:txBody>
      </p:sp>
      <p:grpSp>
        <p:nvGrpSpPr>
          <p:cNvPr id="3" name="Group 257"/>
          <p:cNvGrpSpPr/>
          <p:nvPr/>
        </p:nvGrpSpPr>
        <p:grpSpPr>
          <a:xfrm>
            <a:off x="5160437" y="1590067"/>
            <a:ext cx="1664752" cy="1310296"/>
            <a:chOff x="656864" y="3820886"/>
            <a:chExt cx="1664752" cy="1310296"/>
          </a:xfrm>
        </p:grpSpPr>
        <p:sp>
          <p:nvSpPr>
            <p:cNvPr id="259" name="Rectangle 258"/>
            <p:cNvSpPr/>
            <p:nvPr/>
          </p:nvSpPr>
          <p:spPr>
            <a:xfrm>
              <a:off x="664018" y="3820886"/>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752054" y="3923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829709" y="41284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62" name="Oval 261"/>
            <p:cNvSpPr/>
            <p:nvPr/>
          </p:nvSpPr>
          <p:spPr>
            <a:xfrm>
              <a:off x="985020" y="39731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000050" y="41109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110270" y="43413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238025" y="4181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66" name="Oval 265"/>
            <p:cNvSpPr/>
            <p:nvPr/>
          </p:nvSpPr>
          <p:spPr>
            <a:xfrm>
              <a:off x="1147845"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1258065" y="43113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68" name="Oval 267"/>
            <p:cNvSpPr/>
            <p:nvPr/>
          </p:nvSpPr>
          <p:spPr>
            <a:xfrm>
              <a:off x="1385820" y="4151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99449" y="4293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14479" y="44315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71" name="Oval 270"/>
            <p:cNvSpPr/>
            <p:nvPr/>
          </p:nvSpPr>
          <p:spPr>
            <a:xfrm>
              <a:off x="952455" y="45017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862274" y="44015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100250" y="44716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907364" y="38679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75" name="Oval 274"/>
            <p:cNvSpPr/>
            <p:nvPr/>
          </p:nvSpPr>
          <p:spPr>
            <a:xfrm>
              <a:off x="1050150" y="38454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76" name="Oval 275"/>
            <p:cNvSpPr/>
            <p:nvPr/>
          </p:nvSpPr>
          <p:spPr>
            <a:xfrm>
              <a:off x="656864"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280610" y="4045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964980" y="42336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107765" y="42111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987525" y="43789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1" name="Oval 280"/>
            <p:cNvSpPr/>
            <p:nvPr/>
          </p:nvSpPr>
          <p:spPr>
            <a:xfrm>
              <a:off x="834719" y="42612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2" name="Oval 281"/>
            <p:cNvSpPr/>
            <p:nvPr/>
          </p:nvSpPr>
          <p:spPr>
            <a:xfrm>
              <a:off x="696944"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3" name="Oval 282"/>
            <p:cNvSpPr/>
            <p:nvPr/>
          </p:nvSpPr>
          <p:spPr>
            <a:xfrm>
              <a:off x="839729"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450950" y="3903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561170" y="4133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1653855" y="3948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701451"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8" name="Oval 287"/>
            <p:cNvSpPr/>
            <p:nvPr/>
          </p:nvSpPr>
          <p:spPr>
            <a:xfrm>
              <a:off x="1851751"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1548645" y="3835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713976"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360770" y="3830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400850"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543635"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4" name="Oval 293"/>
            <p:cNvSpPr/>
            <p:nvPr/>
          </p:nvSpPr>
          <p:spPr>
            <a:xfrm>
              <a:off x="1155360"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1285620" y="3925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200450"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71894" y="4156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99649" y="38253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1481010" y="43689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1558665" y="45743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1" name="Oval 300"/>
            <p:cNvSpPr/>
            <p:nvPr/>
          </p:nvSpPr>
          <p:spPr>
            <a:xfrm>
              <a:off x="1713976" y="44190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1729006" y="4556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1987021" y="46269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876801" y="45267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856761" y="4769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2114776" y="4596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7" name="Oval 306"/>
            <p:cNvSpPr/>
            <p:nvPr/>
          </p:nvSpPr>
          <p:spPr>
            <a:xfrm>
              <a:off x="1428405" y="47396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636320" y="43138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1779106" y="4291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385820"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1" name="Oval 310"/>
            <p:cNvSpPr/>
            <p:nvPr/>
          </p:nvSpPr>
          <p:spPr>
            <a:xfrm>
              <a:off x="2009566" y="44916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693936" y="4679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836721" y="4657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4" name="Oval 313"/>
            <p:cNvSpPr/>
            <p:nvPr/>
          </p:nvSpPr>
          <p:spPr>
            <a:xfrm>
              <a:off x="1563675"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425900"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6" name="Oval 315"/>
            <p:cNvSpPr/>
            <p:nvPr/>
          </p:nvSpPr>
          <p:spPr>
            <a:xfrm>
              <a:off x="1568685" y="44516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182411" y="43514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2092231"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129806"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904356" y="44065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21" name="Oval 320"/>
            <p:cNvSpPr/>
            <p:nvPr/>
          </p:nvSpPr>
          <p:spPr>
            <a:xfrm>
              <a:off x="2014576" y="43714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929406" y="4278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400850" y="46019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528605" y="4271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25" name="Oval 324"/>
            <p:cNvSpPr/>
            <p:nvPr/>
          </p:nvSpPr>
          <p:spPr>
            <a:xfrm>
              <a:off x="1182915" y="48148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190430" y="45668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300650" y="4797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047645" y="47171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275600" y="46845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0" name="Oval 329"/>
            <p:cNvSpPr/>
            <p:nvPr/>
          </p:nvSpPr>
          <p:spPr>
            <a:xfrm>
              <a:off x="784619" y="45342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802154"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669389" y="492004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125300" y="494008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4" name="Oval 333"/>
            <p:cNvSpPr/>
            <p:nvPr/>
          </p:nvSpPr>
          <p:spPr>
            <a:xfrm>
              <a:off x="812174" y="4897503"/>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691934" y="46620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834719"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7" name="Oval 336"/>
            <p:cNvSpPr/>
            <p:nvPr/>
          </p:nvSpPr>
          <p:spPr>
            <a:xfrm>
              <a:off x="666884" y="47897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1268085" y="49225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59369" y="45417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248045" y="44415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949950" y="490501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313175" y="45493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947445"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070190" y="45868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5" name="Oval 344"/>
            <p:cNvSpPr/>
            <p:nvPr/>
          </p:nvSpPr>
          <p:spPr>
            <a:xfrm>
              <a:off x="922395"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6" name="Oval 345"/>
            <p:cNvSpPr/>
            <p:nvPr/>
          </p:nvSpPr>
          <p:spPr>
            <a:xfrm>
              <a:off x="1162875" y="46920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052655" y="484239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754559" y="50227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1035120" y="50152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99849"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174896"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117281" y="4065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069686" y="38228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197441" y="38378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027101" y="39681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6" name="Oval 355"/>
            <p:cNvSpPr/>
            <p:nvPr/>
          </p:nvSpPr>
          <p:spPr>
            <a:xfrm>
              <a:off x="2197441" y="4166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944436" y="3857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8" name="Oval 357"/>
            <p:cNvSpPr/>
            <p:nvPr/>
          </p:nvSpPr>
          <p:spPr>
            <a:xfrm>
              <a:off x="1776601"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1896841"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1831711"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698946" y="4206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844236" y="4188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079706" y="4168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4" name="Oval 363"/>
            <p:cNvSpPr/>
            <p:nvPr/>
          </p:nvSpPr>
          <p:spPr>
            <a:xfrm>
              <a:off x="1969486"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966981" y="4178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6" name="Oval 365"/>
            <p:cNvSpPr/>
            <p:nvPr/>
          </p:nvSpPr>
          <p:spPr>
            <a:xfrm>
              <a:off x="1413375" y="487996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207965" y="50327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561170" y="483738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9" name="Oval 368"/>
            <p:cNvSpPr/>
            <p:nvPr/>
          </p:nvSpPr>
          <p:spPr>
            <a:xfrm>
              <a:off x="1696441" y="48123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94936" y="49125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2119786" y="50252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72" name="Oval 371"/>
            <p:cNvSpPr/>
            <p:nvPr/>
          </p:nvSpPr>
          <p:spPr>
            <a:xfrm>
              <a:off x="1944436"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73" name="Oval 372"/>
            <p:cNvSpPr/>
            <p:nvPr/>
          </p:nvSpPr>
          <p:spPr>
            <a:xfrm>
              <a:off x="2037121" y="49275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385820" y="50277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513575" y="49751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658865" y="501022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766581" y="49325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914376" y="490000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012071" y="47547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112271" y="48223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1" name="Oval 380"/>
            <p:cNvSpPr/>
            <p:nvPr/>
          </p:nvSpPr>
          <p:spPr>
            <a:xfrm>
              <a:off x="2182411"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1794" name="Object 2"/>
          <p:cNvGraphicFramePr>
            <a:graphicFrameLocks noChangeAspect="1"/>
          </p:cNvGraphicFramePr>
          <p:nvPr/>
        </p:nvGraphicFramePr>
        <p:xfrm>
          <a:off x="1736725" y="3060700"/>
          <a:ext cx="2517775" cy="1895475"/>
        </p:xfrm>
        <a:graphic>
          <a:graphicData uri="http://schemas.openxmlformats.org/presentationml/2006/ole">
            <p:oleObj spid="_x0000_s206850" name="Graph" r:id="rId3" imgW="3900960" imgH="2936160" progId="Origin50.Graph">
              <p:embed/>
            </p:oleObj>
          </a:graphicData>
        </a:graphic>
      </p:graphicFrame>
      <p:graphicFrame>
        <p:nvGraphicFramePr>
          <p:cNvPr id="161795" name="Object 3"/>
          <p:cNvGraphicFramePr>
            <a:graphicFrameLocks noChangeAspect="1"/>
          </p:cNvGraphicFramePr>
          <p:nvPr/>
        </p:nvGraphicFramePr>
        <p:xfrm>
          <a:off x="5534025" y="3111500"/>
          <a:ext cx="2517775" cy="1895475"/>
        </p:xfrm>
        <a:graphic>
          <a:graphicData uri="http://schemas.openxmlformats.org/presentationml/2006/ole">
            <p:oleObj spid="_x0000_s206851" name="Graph" r:id="rId4" imgW="3900960" imgH="2936160" progId="Origin50.Graph">
              <p:embed/>
            </p:oleObj>
          </a:graphicData>
        </a:graphic>
      </p:graphicFrame>
      <p:sp>
        <p:nvSpPr>
          <p:cNvPr id="384" name="Rectangle 383"/>
          <p:cNvSpPr/>
          <p:nvPr/>
        </p:nvSpPr>
        <p:spPr>
          <a:xfrm>
            <a:off x="4931058" y="5097463"/>
            <a:ext cx="4014176" cy="461665"/>
          </a:xfrm>
          <a:prstGeom prst="rect">
            <a:avLst/>
          </a:prstGeom>
        </p:spPr>
        <p:txBody>
          <a:bodyPr wrap="none">
            <a:spAutoFit/>
          </a:bodyPr>
          <a:lstStyle/>
          <a:p>
            <a:r>
              <a:rPr lang="en-US" sz="2400" dirty="0" smtClean="0"/>
              <a:t>A for (x - y)S</a:t>
            </a:r>
            <a:r>
              <a:rPr lang="en-US" sz="2400" baseline="-25000" dirty="0" smtClean="0"/>
              <a:t>0</a:t>
            </a:r>
            <a:r>
              <a:rPr lang="en-US" sz="2400" dirty="0" smtClean="0"/>
              <a:t> +  yS</a:t>
            </a:r>
            <a:r>
              <a:rPr lang="en-US" sz="2400" baseline="-25000" dirty="0" smtClean="0"/>
              <a:t>1</a:t>
            </a:r>
            <a:r>
              <a:rPr lang="en-US" sz="2400" dirty="0" smtClean="0"/>
              <a:t> molecules</a:t>
            </a:r>
            <a:endParaRPr lang="en-US" sz="2400" dirty="0"/>
          </a:p>
        </p:txBody>
      </p:sp>
      <p:grpSp>
        <p:nvGrpSpPr>
          <p:cNvPr id="4" name="Group 65"/>
          <p:cNvGrpSpPr/>
          <p:nvPr/>
        </p:nvGrpSpPr>
        <p:grpSpPr>
          <a:xfrm>
            <a:off x="341466" y="1281113"/>
            <a:ext cx="1033764" cy="1852486"/>
            <a:chOff x="1217305" y="3409582"/>
            <a:chExt cx="1209933" cy="2168166"/>
          </a:xfrm>
        </p:grpSpPr>
        <p:sp>
          <p:nvSpPr>
            <p:cNvPr id="391" name="Line 6"/>
            <p:cNvSpPr>
              <a:spLocks noChangeShapeType="1"/>
            </p:cNvSpPr>
            <p:nvPr/>
          </p:nvSpPr>
          <p:spPr bwMode="auto">
            <a:xfrm>
              <a:off x="1928256" y="5355803"/>
              <a:ext cx="485975" cy="0"/>
            </a:xfrm>
            <a:prstGeom prst="line">
              <a:avLst/>
            </a:prstGeom>
            <a:noFill/>
            <a:ln w="28575">
              <a:solidFill>
                <a:schemeClr val="tx1"/>
              </a:solidFill>
              <a:round/>
              <a:headEnd/>
              <a:tailEnd/>
            </a:ln>
            <a:effectLst/>
          </p:spPr>
          <p:txBody>
            <a:bodyPr wrap="none" anchor="ctr"/>
            <a:lstStyle/>
            <a:p>
              <a:endParaRPr lang="en-US" sz="1400"/>
            </a:p>
          </p:txBody>
        </p:sp>
        <p:sp>
          <p:nvSpPr>
            <p:cNvPr id="392" name="Line 7"/>
            <p:cNvSpPr>
              <a:spLocks noChangeShapeType="1"/>
            </p:cNvSpPr>
            <p:nvPr/>
          </p:nvSpPr>
          <p:spPr bwMode="auto">
            <a:xfrm>
              <a:off x="1852058" y="3593909"/>
              <a:ext cx="575180" cy="0"/>
            </a:xfrm>
            <a:prstGeom prst="line">
              <a:avLst/>
            </a:prstGeom>
            <a:noFill/>
            <a:ln w="28575">
              <a:solidFill>
                <a:schemeClr val="tx1"/>
              </a:solidFill>
              <a:round/>
              <a:headEnd/>
              <a:tailEnd/>
            </a:ln>
            <a:effectLst/>
          </p:spPr>
          <p:txBody>
            <a:bodyPr wrap="none" anchor="ctr"/>
            <a:lstStyle/>
            <a:p>
              <a:endParaRPr lang="en-US" sz="1400"/>
            </a:p>
          </p:txBody>
        </p:sp>
        <p:sp>
          <p:nvSpPr>
            <p:cNvPr id="393" name="Text Box 10"/>
            <p:cNvSpPr txBox="1">
              <a:spLocks noChangeArrowheads="1"/>
            </p:cNvSpPr>
            <p:nvPr/>
          </p:nvSpPr>
          <p:spPr bwMode="auto">
            <a:xfrm>
              <a:off x="1646290" y="5181501"/>
              <a:ext cx="407504" cy="396247"/>
            </a:xfrm>
            <a:prstGeom prst="rect">
              <a:avLst/>
            </a:prstGeom>
            <a:noFill/>
            <a:ln w="9525" algn="ctr">
              <a:noFill/>
              <a:miter lim="800000"/>
              <a:headEnd/>
              <a:tailEnd/>
            </a:ln>
            <a:effectLst/>
          </p:spPr>
          <p:txBody>
            <a:bodyPr wrap="none">
              <a:spAutoFit/>
            </a:bodyPr>
            <a:lstStyle/>
            <a:p>
              <a:r>
                <a:rPr lang="en-US" sz="1600" i="0" dirty="0" smtClean="0"/>
                <a:t>S</a:t>
              </a:r>
              <a:r>
                <a:rPr lang="en-US" sz="1600" i="0" baseline="-25000" dirty="0" smtClean="0"/>
                <a:t>0</a:t>
              </a:r>
              <a:endParaRPr lang="en-US" sz="1600" i="0" baseline="-25000" dirty="0"/>
            </a:p>
          </p:txBody>
        </p:sp>
        <p:sp>
          <p:nvSpPr>
            <p:cNvPr id="394" name="Text Box 11"/>
            <p:cNvSpPr txBox="1">
              <a:spLocks noChangeArrowheads="1"/>
            </p:cNvSpPr>
            <p:nvPr/>
          </p:nvSpPr>
          <p:spPr bwMode="auto">
            <a:xfrm>
              <a:off x="1582436" y="3409582"/>
              <a:ext cx="407504" cy="396247"/>
            </a:xfrm>
            <a:prstGeom prst="rect">
              <a:avLst/>
            </a:prstGeom>
            <a:noFill/>
            <a:ln w="9525" algn="ctr">
              <a:noFill/>
              <a:miter lim="800000"/>
              <a:headEnd/>
              <a:tailEnd/>
            </a:ln>
            <a:effectLst/>
          </p:spPr>
          <p:txBody>
            <a:bodyPr wrap="none">
              <a:spAutoFit/>
            </a:bodyPr>
            <a:lstStyle/>
            <a:p>
              <a:r>
                <a:rPr lang="en-US" sz="1600" i="0" dirty="0" smtClean="0"/>
                <a:t>S</a:t>
              </a:r>
              <a:r>
                <a:rPr lang="en-US" sz="1600" i="0" baseline="-25000" dirty="0" smtClean="0"/>
                <a:t>1</a:t>
              </a:r>
              <a:endParaRPr lang="en-US" sz="1600" i="0" baseline="-25000" dirty="0"/>
            </a:p>
          </p:txBody>
        </p:sp>
        <p:cxnSp>
          <p:nvCxnSpPr>
            <p:cNvPr id="395" name="Straight Arrow Connector 394"/>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7" name="Line 4"/>
            <p:cNvSpPr>
              <a:spLocks noChangeShapeType="1"/>
            </p:cNvSpPr>
            <p:nvPr/>
          </p:nvSpPr>
          <p:spPr bwMode="auto">
            <a:xfrm flipV="1">
              <a:off x="1528977"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sz="1400"/>
            </a:p>
          </p:txBody>
        </p:sp>
        <p:sp>
          <p:nvSpPr>
            <p:cNvPr id="399" name="Rectangle 398"/>
            <p:cNvSpPr/>
            <p:nvPr/>
          </p:nvSpPr>
          <p:spPr>
            <a:xfrm>
              <a:off x="1217305" y="4351690"/>
              <a:ext cx="347468" cy="432269"/>
            </a:xfrm>
            <a:prstGeom prst="rect">
              <a:avLst/>
            </a:prstGeom>
          </p:spPr>
          <p:txBody>
            <a:bodyPr wrap="none">
              <a:spAutoFit/>
            </a:bodyPr>
            <a:lstStyle/>
            <a:p>
              <a:r>
                <a:rPr lang="en-US" dirty="0" smtClean="0"/>
                <a:t>E</a:t>
              </a:r>
              <a:endParaRPr lang="en-US" dirty="0"/>
            </a:p>
          </p:txBody>
        </p:sp>
      </p:grpSp>
      <p:sp>
        <p:nvSpPr>
          <p:cNvPr id="382" name="Oval 381"/>
          <p:cNvSpPr/>
          <p:nvPr/>
        </p:nvSpPr>
        <p:spPr>
          <a:xfrm>
            <a:off x="1444107" y="2814725"/>
            <a:ext cx="235467" cy="235467"/>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38148" y="1327832"/>
            <a:ext cx="235467" cy="235467"/>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1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1" grpId="0"/>
      <p:bldP spid="257" grpId="0"/>
      <p:bldP spid="3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
          <p:cNvGraphicFramePr>
            <a:graphicFrameLocks noChangeAspect="1"/>
          </p:cNvGraphicFramePr>
          <p:nvPr/>
        </p:nvGraphicFramePr>
        <p:xfrm>
          <a:off x="2638425" y="3640145"/>
          <a:ext cx="2517775" cy="1895475"/>
        </p:xfrm>
        <a:graphic>
          <a:graphicData uri="http://schemas.openxmlformats.org/presentationml/2006/ole">
            <p:oleObj spid="_x0000_s207876" name="Graph" r:id="rId3" imgW="3900960" imgH="2936160" progId="Origin50.Graph">
              <p:embed/>
            </p:oleObj>
          </a:graphicData>
        </a:graphic>
      </p:graphicFrame>
      <p:graphicFrame>
        <p:nvGraphicFramePr>
          <p:cNvPr id="32" name="Object 2"/>
          <p:cNvGraphicFramePr>
            <a:graphicFrameLocks noChangeAspect="1"/>
          </p:cNvGraphicFramePr>
          <p:nvPr/>
        </p:nvGraphicFramePr>
        <p:xfrm>
          <a:off x="25400" y="3644908"/>
          <a:ext cx="2517775" cy="1895475"/>
        </p:xfrm>
        <a:graphic>
          <a:graphicData uri="http://schemas.openxmlformats.org/presentationml/2006/ole">
            <p:oleObj spid="_x0000_s207875" name="Graph" r:id="rId4" imgW="3900960" imgH="2936160" progId="Origin50.Graph">
              <p:embed/>
            </p:oleObj>
          </a:graphicData>
        </a:graphic>
      </p:graphicFrame>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Difference Spectra</a:t>
            </a:r>
            <a:endParaRPr lang="en-US" sz="3200" b="1" u="sng" dirty="0">
              <a:solidFill>
                <a:schemeClr val="tx2"/>
              </a:solidFill>
            </a:endParaRPr>
          </a:p>
        </p:txBody>
      </p:sp>
      <p:sp>
        <p:nvSpPr>
          <p:cNvPr id="23" name="TextBox 22"/>
          <p:cNvSpPr txBox="1"/>
          <p:nvPr/>
        </p:nvSpPr>
        <p:spPr>
          <a:xfrm>
            <a:off x="2692633" y="754738"/>
            <a:ext cx="3708173" cy="584775"/>
          </a:xfrm>
          <a:prstGeom prst="rect">
            <a:avLst/>
          </a:prstGeom>
          <a:noFill/>
        </p:spPr>
        <p:txBody>
          <a:bodyPr wrap="square" rtlCol="0">
            <a:spAutoFit/>
          </a:bodyPr>
          <a:lstStyle/>
          <a:p>
            <a:pPr algn="ctr"/>
            <a:r>
              <a:rPr lang="en-US" sz="3200" dirty="0" smtClean="0"/>
              <a:t>A(t)  -  A(0)  =  </a:t>
            </a:r>
            <a:r>
              <a:rPr lang="en-US" sz="3200" dirty="0" smtClean="0">
                <a:latin typeface="Symbol" pitchFamily="18" charset="2"/>
              </a:rPr>
              <a:t>D</a:t>
            </a:r>
            <a:r>
              <a:rPr lang="en-US" sz="3200" dirty="0" smtClean="0"/>
              <a:t>A</a:t>
            </a:r>
            <a:endParaRPr lang="en-US" sz="3200" dirty="0"/>
          </a:p>
        </p:txBody>
      </p:sp>
      <p:sp>
        <p:nvSpPr>
          <p:cNvPr id="24" name="TextBox 23"/>
          <p:cNvSpPr txBox="1"/>
          <p:nvPr/>
        </p:nvSpPr>
        <p:spPr>
          <a:xfrm>
            <a:off x="2133608" y="3817252"/>
            <a:ext cx="478972" cy="1107996"/>
          </a:xfrm>
          <a:prstGeom prst="rect">
            <a:avLst/>
          </a:prstGeom>
          <a:noFill/>
        </p:spPr>
        <p:txBody>
          <a:bodyPr wrap="square" rtlCol="0">
            <a:spAutoFit/>
          </a:bodyPr>
          <a:lstStyle/>
          <a:p>
            <a:r>
              <a:rPr lang="en-US" sz="6600" dirty="0" smtClean="0"/>
              <a:t>-</a:t>
            </a:r>
            <a:endParaRPr lang="en-US" sz="6600" dirty="0"/>
          </a:p>
        </p:txBody>
      </p:sp>
      <p:sp>
        <p:nvSpPr>
          <p:cNvPr id="25" name="TextBox 24"/>
          <p:cNvSpPr txBox="1"/>
          <p:nvPr/>
        </p:nvSpPr>
        <p:spPr>
          <a:xfrm>
            <a:off x="4855037" y="3998676"/>
            <a:ext cx="478972" cy="830997"/>
          </a:xfrm>
          <a:prstGeom prst="rect">
            <a:avLst/>
          </a:prstGeom>
          <a:noFill/>
        </p:spPr>
        <p:txBody>
          <a:bodyPr wrap="square" rtlCol="0">
            <a:spAutoFit/>
          </a:bodyPr>
          <a:lstStyle/>
          <a:p>
            <a:r>
              <a:rPr lang="en-US" sz="4800" dirty="0" smtClean="0"/>
              <a:t>=</a:t>
            </a:r>
            <a:endParaRPr lang="en-US" sz="4800" dirty="0"/>
          </a:p>
        </p:txBody>
      </p:sp>
      <p:graphicFrame>
        <p:nvGraphicFramePr>
          <p:cNvPr id="160773" name="Object 5"/>
          <p:cNvGraphicFramePr>
            <a:graphicFrameLocks noChangeAspect="1"/>
          </p:cNvGraphicFramePr>
          <p:nvPr/>
        </p:nvGraphicFramePr>
        <p:xfrm>
          <a:off x="5532369" y="3037339"/>
          <a:ext cx="3731748" cy="2811917"/>
        </p:xfrm>
        <a:graphic>
          <a:graphicData uri="http://schemas.openxmlformats.org/presentationml/2006/ole">
            <p:oleObj spid="_x0000_s207874" name="Graph" r:id="rId5" imgW="3901320" imgH="2935800" progId="Origin50.Graph">
              <p:embed/>
            </p:oleObj>
          </a:graphicData>
        </a:graphic>
      </p:graphicFrame>
      <p:sp>
        <p:nvSpPr>
          <p:cNvPr id="27" name="Rectangle 26"/>
          <p:cNvSpPr/>
          <p:nvPr/>
        </p:nvSpPr>
        <p:spPr>
          <a:xfrm>
            <a:off x="6628775" y="2808910"/>
            <a:ext cx="1678986" cy="461665"/>
          </a:xfrm>
          <a:prstGeom prst="rect">
            <a:avLst/>
          </a:prstGeom>
        </p:spPr>
        <p:txBody>
          <a:bodyPr wrap="none">
            <a:spAutoFit/>
          </a:bodyPr>
          <a:lstStyle/>
          <a:p>
            <a:r>
              <a:rPr lang="en-US" sz="2400" dirty="0" smtClean="0">
                <a:latin typeface="Symbol" pitchFamily="18" charset="2"/>
              </a:rPr>
              <a:t>D</a:t>
            </a:r>
            <a:r>
              <a:rPr lang="en-US" sz="2400" dirty="0" smtClean="0"/>
              <a:t>A at time t</a:t>
            </a:r>
            <a:endParaRPr lang="en-US" sz="2400" dirty="0"/>
          </a:p>
        </p:txBody>
      </p:sp>
      <p:sp>
        <p:nvSpPr>
          <p:cNvPr id="29" name="Rectangle 28"/>
          <p:cNvSpPr/>
          <p:nvPr/>
        </p:nvSpPr>
        <p:spPr>
          <a:xfrm>
            <a:off x="819432" y="2808006"/>
            <a:ext cx="720069" cy="461665"/>
          </a:xfrm>
          <a:prstGeom prst="rect">
            <a:avLst/>
          </a:prstGeom>
        </p:spPr>
        <p:txBody>
          <a:bodyPr wrap="none">
            <a:spAutoFit/>
          </a:bodyPr>
          <a:lstStyle/>
          <a:p>
            <a:r>
              <a:rPr lang="en-US" sz="2400" dirty="0" smtClean="0"/>
              <a:t>A(t) </a:t>
            </a:r>
            <a:endParaRPr lang="en-US" sz="2400" dirty="0"/>
          </a:p>
        </p:txBody>
      </p:sp>
      <p:sp>
        <p:nvSpPr>
          <p:cNvPr id="30" name="Rectangle 29"/>
          <p:cNvSpPr/>
          <p:nvPr/>
        </p:nvSpPr>
        <p:spPr>
          <a:xfrm>
            <a:off x="3418542" y="2818081"/>
            <a:ext cx="704039" cy="461665"/>
          </a:xfrm>
          <a:prstGeom prst="rect">
            <a:avLst/>
          </a:prstGeom>
        </p:spPr>
        <p:txBody>
          <a:bodyPr wrap="none">
            <a:spAutoFit/>
          </a:bodyPr>
          <a:lstStyle/>
          <a:p>
            <a:r>
              <a:rPr lang="en-US" sz="2400" dirty="0" smtClean="0"/>
              <a:t>A(0)</a:t>
            </a:r>
            <a:endParaRPr lang="en-US" sz="2400" baseline="-25000" dirty="0"/>
          </a:p>
        </p:txBody>
      </p:sp>
      <p:sp>
        <p:nvSpPr>
          <p:cNvPr id="31" name="Rectangle 30"/>
          <p:cNvSpPr/>
          <p:nvPr/>
        </p:nvSpPr>
        <p:spPr>
          <a:xfrm>
            <a:off x="3421687" y="5829308"/>
            <a:ext cx="857864" cy="830997"/>
          </a:xfrm>
          <a:prstGeom prst="rect">
            <a:avLst/>
          </a:prstGeom>
        </p:spPr>
        <p:txBody>
          <a:bodyPr wrap="none">
            <a:spAutoFit/>
          </a:bodyPr>
          <a:lstStyle/>
          <a:p>
            <a:pPr algn="ctr"/>
            <a:r>
              <a:rPr lang="en-US" sz="2400" dirty="0" smtClean="0"/>
              <a:t>A for </a:t>
            </a:r>
          </a:p>
          <a:p>
            <a:pPr algn="ctr"/>
            <a:r>
              <a:rPr lang="en-US" sz="2400" dirty="0" smtClean="0"/>
              <a:t>xS</a:t>
            </a:r>
            <a:r>
              <a:rPr lang="en-US" sz="2400" baseline="-25000" dirty="0" smtClean="0"/>
              <a:t>0</a:t>
            </a:r>
            <a:endParaRPr lang="en-US" sz="2400" dirty="0" smtClean="0"/>
          </a:p>
        </p:txBody>
      </p:sp>
      <p:sp>
        <p:nvSpPr>
          <p:cNvPr id="35" name="Rectangle 34"/>
          <p:cNvSpPr/>
          <p:nvPr/>
        </p:nvSpPr>
        <p:spPr>
          <a:xfrm>
            <a:off x="232058" y="5837672"/>
            <a:ext cx="1935145" cy="830997"/>
          </a:xfrm>
          <a:prstGeom prst="rect">
            <a:avLst/>
          </a:prstGeom>
        </p:spPr>
        <p:txBody>
          <a:bodyPr wrap="none">
            <a:spAutoFit/>
          </a:bodyPr>
          <a:lstStyle/>
          <a:p>
            <a:pPr algn="ctr"/>
            <a:r>
              <a:rPr lang="en-US" sz="2400" dirty="0" smtClean="0"/>
              <a:t>A for </a:t>
            </a:r>
          </a:p>
          <a:p>
            <a:pPr algn="ctr"/>
            <a:r>
              <a:rPr lang="en-US" sz="2400" dirty="0" smtClean="0"/>
              <a:t>(x - y)S</a:t>
            </a:r>
            <a:r>
              <a:rPr lang="en-US" sz="2400" baseline="-25000" dirty="0" smtClean="0"/>
              <a:t>0</a:t>
            </a:r>
            <a:r>
              <a:rPr lang="en-US" sz="2400" dirty="0" smtClean="0"/>
              <a:t> +  yS</a:t>
            </a:r>
            <a:r>
              <a:rPr lang="en-US" sz="2400" baseline="-25000" dirty="0" smtClean="0"/>
              <a:t>1</a:t>
            </a:r>
            <a:endParaRPr lang="en-US" sz="2400" dirty="0"/>
          </a:p>
        </p:txBody>
      </p:sp>
      <p:sp>
        <p:nvSpPr>
          <p:cNvPr id="36" name="Rectangle 35"/>
          <p:cNvSpPr/>
          <p:nvPr/>
        </p:nvSpPr>
        <p:spPr>
          <a:xfrm>
            <a:off x="6683485" y="5999171"/>
            <a:ext cx="1478290" cy="461665"/>
          </a:xfrm>
          <a:prstGeom prst="rect">
            <a:avLst/>
          </a:prstGeom>
        </p:spPr>
        <p:txBody>
          <a:bodyPr wrap="none">
            <a:spAutoFit/>
          </a:bodyPr>
          <a:lstStyle/>
          <a:p>
            <a:pPr algn="ctr"/>
            <a:r>
              <a:rPr lang="en-US" sz="2400" dirty="0" smtClean="0"/>
              <a:t>- yS</a:t>
            </a:r>
            <a:r>
              <a:rPr lang="en-US" sz="2400" baseline="-25000" dirty="0" smtClean="0"/>
              <a:t>0</a:t>
            </a:r>
            <a:r>
              <a:rPr lang="en-US" sz="2400" dirty="0" smtClean="0"/>
              <a:t> +  yS</a:t>
            </a:r>
            <a:r>
              <a:rPr lang="en-US" sz="2400" baseline="-25000" dirty="0" smtClean="0"/>
              <a:t>1</a:t>
            </a:r>
            <a:endParaRPr lang="en-US" sz="2400" dirty="0"/>
          </a:p>
        </p:txBody>
      </p:sp>
      <p:sp>
        <p:nvSpPr>
          <p:cNvPr id="15" name="Rectangle 14"/>
          <p:cNvSpPr/>
          <p:nvPr/>
        </p:nvSpPr>
        <p:spPr>
          <a:xfrm>
            <a:off x="2319832" y="1389330"/>
            <a:ext cx="4806700" cy="707886"/>
          </a:xfrm>
          <a:prstGeom prst="rect">
            <a:avLst/>
          </a:prstGeom>
        </p:spPr>
        <p:txBody>
          <a:bodyPr wrap="none">
            <a:spAutoFit/>
          </a:bodyPr>
          <a:lstStyle/>
          <a:p>
            <a:r>
              <a:rPr lang="en-US" sz="2000" dirty="0" smtClean="0"/>
              <a:t>A(0)  =  absorption without laser pulse</a:t>
            </a:r>
          </a:p>
          <a:p>
            <a:r>
              <a:rPr lang="en-US" sz="2000" dirty="0" smtClean="0"/>
              <a:t>A(t)  =   absorption at time t after laser pulse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7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7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P spid="30" grpId="0"/>
      <p:bldP spid="31"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2" cstate="print"/>
          <a:srcRect/>
          <a:stretch>
            <a:fillRect/>
          </a:stretch>
        </p:blipFill>
        <p:spPr bwMode="auto">
          <a:xfrm>
            <a:off x="254227" y="1168863"/>
            <a:ext cx="8606971" cy="5055030"/>
          </a:xfrm>
          <a:prstGeom prst="rect">
            <a:avLst/>
          </a:prstGeom>
          <a:noFill/>
          <a:ln w="9525">
            <a:noFill/>
            <a:miter lim="800000"/>
            <a:headEnd/>
            <a:tailEnd/>
          </a:ln>
        </p:spPr>
      </p:pic>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Difference Spectra</a:t>
            </a:r>
            <a:endParaRPr lang="en-US" sz="3200" b="1" u="sng" dirty="0">
              <a:solidFill>
                <a:schemeClr val="tx2"/>
              </a:solidFill>
            </a:endParaRPr>
          </a:p>
        </p:txBody>
      </p:sp>
      <p:sp>
        <p:nvSpPr>
          <p:cNvPr id="6" name="Rectangle 5"/>
          <p:cNvSpPr/>
          <p:nvPr/>
        </p:nvSpPr>
        <p:spPr>
          <a:xfrm>
            <a:off x="4792072" y="1858963"/>
            <a:ext cx="2624728" cy="461665"/>
          </a:xfrm>
          <a:prstGeom prst="rect">
            <a:avLst/>
          </a:prstGeom>
        </p:spPr>
        <p:txBody>
          <a:bodyPr wrap="square">
            <a:spAutoFit/>
          </a:bodyPr>
          <a:lstStyle/>
          <a:p>
            <a:pPr algn="ctr"/>
            <a:r>
              <a:rPr lang="en-US" sz="2400" dirty="0" smtClean="0">
                <a:latin typeface="Arial Unicode MS"/>
                <a:ea typeface="Arial Unicode MS"/>
                <a:cs typeface="Arial Unicode MS"/>
              </a:rPr>
              <a:t>∝ </a:t>
            </a:r>
            <a:r>
              <a:rPr lang="en-US" sz="2400" dirty="0" smtClean="0"/>
              <a:t>S</a:t>
            </a:r>
            <a:r>
              <a:rPr lang="en-US" sz="2400" baseline="-25000" dirty="0" smtClean="0"/>
              <a:t>1</a:t>
            </a:r>
            <a:r>
              <a:rPr lang="en-US" sz="2400" dirty="0" smtClean="0"/>
              <a:t> generated </a:t>
            </a:r>
            <a:endParaRPr lang="en-US" sz="2400" dirty="0"/>
          </a:p>
        </p:txBody>
      </p:sp>
      <p:sp>
        <p:nvSpPr>
          <p:cNvPr id="8" name="Rectangle 7"/>
          <p:cNvSpPr/>
          <p:nvPr/>
        </p:nvSpPr>
        <p:spPr>
          <a:xfrm>
            <a:off x="4880972" y="5562600"/>
            <a:ext cx="2624728" cy="461665"/>
          </a:xfrm>
          <a:prstGeom prst="rect">
            <a:avLst/>
          </a:prstGeom>
        </p:spPr>
        <p:txBody>
          <a:bodyPr wrap="square">
            <a:spAutoFit/>
          </a:bodyPr>
          <a:lstStyle/>
          <a:p>
            <a:pPr algn="ctr"/>
            <a:r>
              <a:rPr lang="en-US" sz="2400" dirty="0" smtClean="0">
                <a:latin typeface="Arial Unicode MS"/>
                <a:ea typeface="Arial Unicode MS"/>
                <a:cs typeface="Arial Unicode MS"/>
              </a:rPr>
              <a:t>∝ </a:t>
            </a:r>
            <a:r>
              <a:rPr lang="en-US" sz="2400" dirty="0" smtClean="0"/>
              <a:t>S</a:t>
            </a:r>
            <a:r>
              <a:rPr lang="en-US" sz="2400" baseline="-25000" dirty="0" smtClean="0"/>
              <a:t>0</a:t>
            </a:r>
            <a:r>
              <a:rPr lang="en-US" sz="2400" dirty="0" smtClean="0"/>
              <a:t> lost </a:t>
            </a:r>
            <a:endParaRPr lang="en-US" sz="2400" dirty="0"/>
          </a:p>
        </p:txBody>
      </p:sp>
      <p:sp>
        <p:nvSpPr>
          <p:cNvPr id="9" name="TextBox 8"/>
          <p:cNvSpPr txBox="1"/>
          <p:nvPr/>
        </p:nvSpPr>
        <p:spPr>
          <a:xfrm>
            <a:off x="989806" y="6244064"/>
            <a:ext cx="7110413" cy="461665"/>
          </a:xfrm>
          <a:prstGeom prst="rect">
            <a:avLst/>
          </a:prstGeom>
          <a:noFill/>
        </p:spPr>
        <p:txBody>
          <a:bodyPr wrap="square" rtlCol="0">
            <a:spAutoFit/>
          </a:bodyPr>
          <a:lstStyle/>
          <a:p>
            <a:pPr algn="ctr"/>
            <a:r>
              <a:rPr lang="en-US" sz="2400" dirty="0" smtClean="0"/>
              <a:t>We don’t get to measure absorbance!</a:t>
            </a:r>
            <a:endParaRPr lang="en-US" sz="2400" dirty="0"/>
          </a:p>
        </p:txBody>
      </p:sp>
    </p:spTree>
    <p:extLst>
      <p:ext uri="{BB962C8B-B14F-4D97-AF65-F5344CB8AC3E}">
        <p14:creationId xmlns="" xmlns:p14="http://schemas.microsoft.com/office/powerpoint/2010/main" val="12196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Difference Spectra</a:t>
            </a:r>
            <a:endParaRPr lang="en-US" sz="3200" b="1" u="sng" dirty="0">
              <a:solidFill>
                <a:schemeClr val="tx2"/>
              </a:solidFill>
            </a:endParaRPr>
          </a:p>
        </p:txBody>
      </p:sp>
      <p:sp>
        <p:nvSpPr>
          <p:cNvPr id="54" name="TextBox 53"/>
          <p:cNvSpPr txBox="1"/>
          <p:nvPr/>
        </p:nvSpPr>
        <p:spPr>
          <a:xfrm>
            <a:off x="2678226" y="2862940"/>
            <a:ext cx="3708173" cy="584775"/>
          </a:xfrm>
          <a:prstGeom prst="rect">
            <a:avLst/>
          </a:prstGeom>
          <a:noFill/>
        </p:spPr>
        <p:txBody>
          <a:bodyPr wrap="square" rtlCol="0">
            <a:spAutoFit/>
          </a:bodyPr>
          <a:lstStyle/>
          <a:p>
            <a:pPr algn="ctr"/>
            <a:r>
              <a:rPr lang="en-US" sz="3200" dirty="0" smtClean="0"/>
              <a:t>A(t)  -  A(0)  =  </a:t>
            </a:r>
            <a:r>
              <a:rPr lang="en-US" sz="3200" dirty="0" smtClean="0">
                <a:latin typeface="Symbol" pitchFamily="18" charset="2"/>
              </a:rPr>
              <a:t>D</a:t>
            </a:r>
            <a:r>
              <a:rPr lang="en-US" sz="3200" dirty="0" smtClean="0"/>
              <a:t>A</a:t>
            </a:r>
            <a:endParaRPr lang="en-US" sz="3200" dirty="0"/>
          </a:p>
        </p:txBody>
      </p:sp>
      <p:grpSp>
        <p:nvGrpSpPr>
          <p:cNvPr id="2" name="Group 55"/>
          <p:cNvGrpSpPr/>
          <p:nvPr/>
        </p:nvGrpSpPr>
        <p:grpSpPr>
          <a:xfrm>
            <a:off x="1438754" y="1262065"/>
            <a:ext cx="2654052" cy="1405563"/>
            <a:chOff x="520848" y="2911637"/>
            <a:chExt cx="3464723" cy="1834888"/>
          </a:xfrm>
        </p:grpSpPr>
        <p:grpSp>
          <p:nvGrpSpPr>
            <p:cNvPr id="3" name="Group 7"/>
            <p:cNvGrpSpPr>
              <a:grpSpLocks/>
            </p:cNvGrpSpPr>
            <p:nvPr/>
          </p:nvGrpSpPr>
          <p:grpSpPr bwMode="auto">
            <a:xfrm>
              <a:off x="896938" y="3512023"/>
              <a:ext cx="2443163" cy="954090"/>
              <a:chOff x="3885" y="696"/>
              <a:chExt cx="1539" cy="601"/>
            </a:xfrm>
          </p:grpSpPr>
          <p:sp>
            <p:nvSpPr>
              <p:cNvPr id="63" name="AutoShape 9"/>
              <p:cNvSpPr>
                <a:spLocks noChangeArrowheads="1"/>
              </p:cNvSpPr>
              <p:nvPr/>
            </p:nvSpPr>
            <p:spPr bwMode="auto">
              <a:xfrm>
                <a:off x="3888" y="696"/>
                <a:ext cx="624" cy="576"/>
              </a:xfrm>
              <a:prstGeom prst="rightArrow">
                <a:avLst>
                  <a:gd name="adj1" fmla="val 50000"/>
                  <a:gd name="adj2" fmla="val 27083"/>
                </a:avLst>
              </a:prstGeom>
              <a:solidFill>
                <a:srgbClr val="FF0000">
                  <a:alpha val="69804"/>
                </a:srgbClr>
              </a:solidFill>
              <a:ln w="9525">
                <a:noFill/>
                <a:miter lim="800000"/>
                <a:headEnd/>
                <a:tailEnd/>
              </a:ln>
              <a:effectLst/>
            </p:spPr>
            <p:txBody>
              <a:bodyPr wrap="none" anchor="ctr"/>
              <a:lstStyle/>
              <a:p>
                <a:endParaRPr lang="en-US" sz="1600"/>
              </a:p>
            </p:txBody>
          </p:sp>
          <p:sp>
            <p:nvSpPr>
              <p:cNvPr id="64" name="AutoShape 10"/>
              <p:cNvSpPr>
                <a:spLocks noChangeArrowheads="1"/>
              </p:cNvSpPr>
              <p:nvPr/>
            </p:nvSpPr>
            <p:spPr bwMode="auto">
              <a:xfrm>
                <a:off x="4944" y="804"/>
                <a:ext cx="480" cy="360"/>
              </a:xfrm>
              <a:prstGeom prst="rightArrow">
                <a:avLst>
                  <a:gd name="adj1" fmla="val 50000"/>
                  <a:gd name="adj2" fmla="val 33333"/>
                </a:avLst>
              </a:prstGeom>
              <a:solidFill>
                <a:srgbClr val="FF0000">
                  <a:alpha val="69804"/>
                </a:srgbClr>
              </a:solidFill>
              <a:ln w="9525">
                <a:noFill/>
                <a:miter lim="800000"/>
                <a:headEnd/>
                <a:tailEnd/>
              </a:ln>
              <a:effectLst/>
            </p:spPr>
            <p:txBody>
              <a:bodyPr wrap="none" anchor="ctr"/>
              <a:lstStyle/>
              <a:p>
                <a:endParaRPr lang="en-US" sz="1600"/>
              </a:p>
            </p:txBody>
          </p:sp>
          <p:sp>
            <p:nvSpPr>
              <p:cNvPr id="65" name="Text Box 12"/>
              <p:cNvSpPr txBox="1">
                <a:spLocks noChangeArrowheads="1"/>
              </p:cNvSpPr>
              <p:nvPr/>
            </p:nvSpPr>
            <p:spPr bwMode="auto">
              <a:xfrm>
                <a:off x="3885" y="799"/>
                <a:ext cx="335" cy="498"/>
              </a:xfrm>
              <a:prstGeom prst="rect">
                <a:avLst/>
              </a:prstGeom>
              <a:noFill/>
              <a:ln w="9525">
                <a:noFill/>
                <a:miter lim="800000"/>
                <a:headEnd/>
                <a:tailEnd/>
              </a:ln>
              <a:effectLst/>
            </p:spPr>
            <p:txBody>
              <a:bodyPr wrap="none">
                <a:spAutoFit/>
              </a:bodyPr>
              <a:lstStyle/>
              <a:p>
                <a:pPr algn="l"/>
                <a:r>
                  <a:rPr lang="en-US" sz="2000" b="1" dirty="0"/>
                  <a:t>P</a:t>
                </a:r>
                <a:r>
                  <a:rPr lang="en-US" sz="2000" b="1" baseline="-25000" dirty="0"/>
                  <a:t>0</a:t>
                </a:r>
              </a:p>
              <a:p>
                <a:pPr algn="l"/>
                <a:endParaRPr lang="en-US" sz="2000" b="1" baseline="-25000" dirty="0"/>
              </a:p>
            </p:txBody>
          </p:sp>
        </p:grpSp>
        <p:sp>
          <p:nvSpPr>
            <p:cNvPr id="58" name="Cube 57"/>
            <p:cNvSpPr/>
            <p:nvPr/>
          </p:nvSpPr>
          <p:spPr>
            <a:xfrm>
              <a:off x="1930402" y="3377216"/>
              <a:ext cx="536473" cy="1348648"/>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Box 58"/>
            <p:cNvSpPr txBox="1"/>
            <p:nvPr/>
          </p:nvSpPr>
          <p:spPr>
            <a:xfrm>
              <a:off x="1635228" y="2911637"/>
              <a:ext cx="1206297" cy="482143"/>
            </a:xfrm>
            <a:prstGeom prst="rect">
              <a:avLst/>
            </a:prstGeom>
            <a:noFill/>
          </p:spPr>
          <p:txBody>
            <a:bodyPr wrap="square" rtlCol="0">
              <a:spAutoFit/>
            </a:bodyPr>
            <a:lstStyle/>
            <a:p>
              <a:pPr algn="ctr"/>
              <a:r>
                <a:rPr lang="en-US" dirty="0" smtClean="0"/>
                <a:t>Sample</a:t>
              </a:r>
              <a:endParaRPr lang="en-US" dirty="0"/>
            </a:p>
          </p:txBody>
        </p:sp>
        <p:sp>
          <p:nvSpPr>
            <p:cNvPr id="60" name="Rectangle 59"/>
            <p:cNvSpPr/>
            <p:nvPr/>
          </p:nvSpPr>
          <p:spPr>
            <a:xfrm>
              <a:off x="520848" y="4298950"/>
              <a:ext cx="1365570" cy="441964"/>
            </a:xfrm>
            <a:prstGeom prst="rect">
              <a:avLst/>
            </a:prstGeom>
          </p:spPr>
          <p:txBody>
            <a:bodyPr wrap="none">
              <a:spAutoFit/>
            </a:bodyPr>
            <a:lstStyle/>
            <a:p>
              <a:r>
                <a:rPr lang="en-US" sz="1600" dirty="0" smtClean="0"/>
                <a:t>(power in)</a:t>
              </a:r>
              <a:endParaRPr lang="en-US" sz="1600" dirty="0"/>
            </a:p>
          </p:txBody>
        </p:sp>
        <p:sp>
          <p:nvSpPr>
            <p:cNvPr id="61" name="Text Box 12"/>
            <p:cNvSpPr txBox="1">
              <a:spLocks noChangeArrowheads="1"/>
            </p:cNvSpPr>
            <p:nvPr/>
          </p:nvSpPr>
          <p:spPr bwMode="auto">
            <a:xfrm>
              <a:off x="2592385" y="3701259"/>
              <a:ext cx="418947" cy="790179"/>
            </a:xfrm>
            <a:prstGeom prst="rect">
              <a:avLst/>
            </a:prstGeom>
            <a:noFill/>
            <a:ln w="9525">
              <a:noFill/>
              <a:miter lim="800000"/>
              <a:headEnd/>
              <a:tailEnd/>
            </a:ln>
            <a:effectLst/>
          </p:spPr>
          <p:txBody>
            <a:bodyPr wrap="none">
              <a:spAutoFit/>
            </a:bodyPr>
            <a:lstStyle/>
            <a:p>
              <a:pPr algn="l"/>
              <a:r>
                <a:rPr lang="en-US" sz="2000" b="1" dirty="0" smtClean="0"/>
                <a:t>P</a:t>
              </a:r>
              <a:endParaRPr lang="en-US" sz="2000" b="1" baseline="-25000" dirty="0"/>
            </a:p>
            <a:p>
              <a:pPr algn="l"/>
              <a:endParaRPr lang="en-US" sz="2000" b="1" baseline="-25000" dirty="0"/>
            </a:p>
          </p:txBody>
        </p:sp>
        <p:sp>
          <p:nvSpPr>
            <p:cNvPr id="62" name="Rectangle 61"/>
            <p:cNvSpPr/>
            <p:nvPr/>
          </p:nvSpPr>
          <p:spPr>
            <a:xfrm>
              <a:off x="2448405" y="4304561"/>
              <a:ext cx="1537166" cy="441964"/>
            </a:xfrm>
            <a:prstGeom prst="rect">
              <a:avLst/>
            </a:prstGeom>
          </p:spPr>
          <p:txBody>
            <a:bodyPr wrap="none">
              <a:spAutoFit/>
            </a:bodyPr>
            <a:lstStyle/>
            <a:p>
              <a:r>
                <a:rPr lang="en-US" sz="1600" dirty="0" smtClean="0"/>
                <a:t>(power out)</a:t>
              </a:r>
              <a:endParaRPr lang="en-US" sz="1600" dirty="0"/>
            </a:p>
          </p:txBody>
        </p:sp>
      </p:grpSp>
      <p:sp>
        <p:nvSpPr>
          <p:cNvPr id="67" name="Rectangle 14"/>
          <p:cNvSpPr>
            <a:spLocks noChangeArrowheads="1"/>
          </p:cNvSpPr>
          <p:nvPr/>
        </p:nvSpPr>
        <p:spPr bwMode="auto">
          <a:xfrm>
            <a:off x="5099050" y="1625600"/>
            <a:ext cx="3486150" cy="1066800"/>
          </a:xfrm>
          <a:prstGeom prst="rect">
            <a:avLst/>
          </a:prstGeom>
          <a:noFill/>
          <a:ln w="9525">
            <a:noFill/>
            <a:miter lim="800000"/>
            <a:headEnd/>
            <a:tailEnd/>
          </a:ln>
          <a:effectLst/>
        </p:spPr>
        <p:txBody>
          <a:bodyPr lIns="0" tIns="0" rIns="0" bIns="0"/>
          <a:lstStyle/>
          <a:p>
            <a:pPr marL="342900" indent="-342900" algn="l" eaLnBrk="1" hangingPunct="1">
              <a:spcBef>
                <a:spcPct val="20000"/>
              </a:spcBef>
            </a:pPr>
            <a:r>
              <a:rPr lang="en-GB" sz="2400" dirty="0"/>
              <a:t>Absorbance: </a:t>
            </a:r>
          </a:p>
          <a:p>
            <a:pPr marL="342900" indent="-342900" eaLnBrk="1" hangingPunct="1">
              <a:spcBef>
                <a:spcPct val="20000"/>
              </a:spcBef>
            </a:pPr>
            <a:r>
              <a:rPr lang="en-GB" sz="2400" dirty="0" smtClean="0"/>
              <a:t>	A </a:t>
            </a:r>
            <a:r>
              <a:rPr lang="en-GB" sz="2400" dirty="0"/>
              <a:t>= -</a:t>
            </a:r>
            <a:r>
              <a:rPr lang="en-GB" sz="2400" dirty="0" smtClean="0"/>
              <a:t>log </a:t>
            </a:r>
            <a:r>
              <a:rPr lang="en-GB" sz="2400" dirty="0"/>
              <a:t>T = </a:t>
            </a:r>
            <a:r>
              <a:rPr lang="en-GB" sz="2400" dirty="0" smtClean="0"/>
              <a:t>log </a:t>
            </a:r>
            <a:r>
              <a:rPr lang="en-GB" sz="2400" dirty="0"/>
              <a:t>P</a:t>
            </a:r>
            <a:r>
              <a:rPr lang="en-GB" sz="2400" baseline="-25000" dirty="0"/>
              <a:t>0</a:t>
            </a:r>
            <a:r>
              <a:rPr lang="en-GB" sz="2400" dirty="0"/>
              <a:t>/P</a:t>
            </a:r>
          </a:p>
        </p:txBody>
      </p:sp>
      <p:sp>
        <p:nvSpPr>
          <p:cNvPr id="69" name="TextBox 68"/>
          <p:cNvSpPr txBox="1"/>
          <p:nvPr/>
        </p:nvSpPr>
        <p:spPr>
          <a:xfrm>
            <a:off x="443706" y="757664"/>
            <a:ext cx="8154194" cy="461665"/>
          </a:xfrm>
          <a:prstGeom prst="rect">
            <a:avLst/>
          </a:prstGeom>
          <a:noFill/>
        </p:spPr>
        <p:txBody>
          <a:bodyPr wrap="square" rtlCol="0">
            <a:spAutoFit/>
          </a:bodyPr>
          <a:lstStyle/>
          <a:p>
            <a:pPr algn="ctr"/>
            <a:r>
              <a:rPr lang="en-US" sz="2400" dirty="0" smtClean="0"/>
              <a:t>We don’t’ measure absorbance, we measure transmittance!</a:t>
            </a:r>
            <a:endParaRPr lang="en-US" sz="2400" dirty="0"/>
          </a:p>
        </p:txBody>
      </p:sp>
      <p:cxnSp>
        <p:nvCxnSpPr>
          <p:cNvPr id="71" name="Straight Connector 70"/>
          <p:cNvCxnSpPr/>
          <p:nvPr/>
        </p:nvCxnSpPr>
        <p:spPr>
          <a:xfrm>
            <a:off x="0" y="2844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4"/>
          <p:cNvSpPr>
            <a:spLocks noChangeArrowheads="1"/>
          </p:cNvSpPr>
          <p:nvPr/>
        </p:nvSpPr>
        <p:spPr bwMode="auto">
          <a:xfrm>
            <a:off x="1757363" y="3822700"/>
            <a:ext cx="1811337"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400" dirty="0" smtClean="0"/>
              <a:t>	A(t) = log</a:t>
            </a:r>
            <a:endParaRPr lang="en-GB" sz="2400" dirty="0"/>
          </a:p>
        </p:txBody>
      </p:sp>
      <p:sp>
        <p:nvSpPr>
          <p:cNvPr id="73" name="Rectangle 72"/>
          <p:cNvSpPr/>
          <p:nvPr/>
        </p:nvSpPr>
        <p:spPr>
          <a:xfrm>
            <a:off x="3344233" y="3984112"/>
            <a:ext cx="631904" cy="461665"/>
          </a:xfrm>
          <a:prstGeom prst="rect">
            <a:avLst/>
          </a:prstGeom>
        </p:spPr>
        <p:txBody>
          <a:bodyPr wrap="none">
            <a:spAutoFit/>
          </a:bodyPr>
          <a:lstStyle/>
          <a:p>
            <a:pPr marL="342900" indent="-342900">
              <a:spcBef>
                <a:spcPct val="20000"/>
              </a:spcBef>
            </a:pPr>
            <a:r>
              <a:rPr lang="en-GB" sz="2400" dirty="0" smtClean="0"/>
              <a:t>P(t)</a:t>
            </a:r>
            <a:endParaRPr lang="en-GB" sz="2400" dirty="0"/>
          </a:p>
        </p:txBody>
      </p:sp>
      <p:sp>
        <p:nvSpPr>
          <p:cNvPr id="75" name="Rectangle 74"/>
          <p:cNvSpPr/>
          <p:nvPr/>
        </p:nvSpPr>
        <p:spPr>
          <a:xfrm>
            <a:off x="3327650" y="3557559"/>
            <a:ext cx="736099" cy="461665"/>
          </a:xfrm>
          <a:prstGeom prst="rect">
            <a:avLst/>
          </a:prstGeom>
        </p:spPr>
        <p:txBody>
          <a:bodyPr wrap="none">
            <a:spAutoFit/>
          </a:bodyPr>
          <a:lstStyle/>
          <a:p>
            <a:pPr algn="ctr"/>
            <a:r>
              <a:rPr lang="en-GB" sz="2400" dirty="0" smtClean="0"/>
              <a:t>P</a:t>
            </a:r>
            <a:r>
              <a:rPr lang="en-GB" sz="2400" baseline="-25000" dirty="0" smtClean="0"/>
              <a:t>0</a:t>
            </a:r>
            <a:r>
              <a:rPr lang="en-GB" sz="2400" dirty="0" smtClean="0"/>
              <a:t>(t)</a:t>
            </a:r>
            <a:endParaRPr lang="en-US" sz="2400" i="1" dirty="0"/>
          </a:p>
        </p:txBody>
      </p:sp>
      <p:cxnSp>
        <p:nvCxnSpPr>
          <p:cNvPr id="76" name="Straight Connector 75"/>
          <p:cNvCxnSpPr/>
          <p:nvPr/>
        </p:nvCxnSpPr>
        <p:spPr>
          <a:xfrm>
            <a:off x="3330512" y="4043398"/>
            <a:ext cx="758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14"/>
          <p:cNvSpPr>
            <a:spLocks noChangeArrowheads="1"/>
          </p:cNvSpPr>
          <p:nvPr/>
        </p:nvSpPr>
        <p:spPr bwMode="auto">
          <a:xfrm>
            <a:off x="4291013" y="3810000"/>
            <a:ext cx="1811337"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400" dirty="0" smtClean="0"/>
              <a:t>	A(0) = log</a:t>
            </a:r>
            <a:endParaRPr lang="en-GB" sz="2400" dirty="0"/>
          </a:p>
        </p:txBody>
      </p:sp>
      <p:sp>
        <p:nvSpPr>
          <p:cNvPr id="79" name="Rectangle 78"/>
          <p:cNvSpPr/>
          <p:nvPr/>
        </p:nvSpPr>
        <p:spPr>
          <a:xfrm>
            <a:off x="5890583" y="3984112"/>
            <a:ext cx="684803" cy="461665"/>
          </a:xfrm>
          <a:prstGeom prst="rect">
            <a:avLst/>
          </a:prstGeom>
        </p:spPr>
        <p:txBody>
          <a:bodyPr wrap="none">
            <a:spAutoFit/>
          </a:bodyPr>
          <a:lstStyle/>
          <a:p>
            <a:pPr marL="342900" indent="-342900">
              <a:spcBef>
                <a:spcPct val="20000"/>
              </a:spcBef>
            </a:pPr>
            <a:r>
              <a:rPr lang="en-GB" sz="2400" dirty="0" smtClean="0"/>
              <a:t>P(0)</a:t>
            </a:r>
            <a:endParaRPr lang="en-GB" sz="2400" dirty="0"/>
          </a:p>
        </p:txBody>
      </p:sp>
      <p:sp>
        <p:nvSpPr>
          <p:cNvPr id="80" name="Rectangle 79"/>
          <p:cNvSpPr/>
          <p:nvPr/>
        </p:nvSpPr>
        <p:spPr>
          <a:xfrm>
            <a:off x="5809451" y="3557559"/>
            <a:ext cx="788998" cy="461665"/>
          </a:xfrm>
          <a:prstGeom prst="rect">
            <a:avLst/>
          </a:prstGeom>
        </p:spPr>
        <p:txBody>
          <a:bodyPr wrap="none">
            <a:spAutoFit/>
          </a:bodyPr>
          <a:lstStyle/>
          <a:p>
            <a:pPr algn="ctr"/>
            <a:r>
              <a:rPr lang="en-GB" sz="2400" dirty="0" smtClean="0"/>
              <a:t>P</a:t>
            </a:r>
            <a:r>
              <a:rPr lang="en-GB" sz="2400" baseline="-25000" dirty="0" smtClean="0"/>
              <a:t>0</a:t>
            </a:r>
            <a:r>
              <a:rPr lang="en-GB" sz="2400" dirty="0" smtClean="0"/>
              <a:t>(0)</a:t>
            </a:r>
            <a:endParaRPr lang="en-US" sz="2400" i="1" dirty="0"/>
          </a:p>
        </p:txBody>
      </p:sp>
      <p:cxnSp>
        <p:nvCxnSpPr>
          <p:cNvPr id="81" name="Straight Connector 80"/>
          <p:cNvCxnSpPr/>
          <p:nvPr/>
        </p:nvCxnSpPr>
        <p:spPr>
          <a:xfrm>
            <a:off x="5876862" y="4043398"/>
            <a:ext cx="758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885760" y="4687859"/>
            <a:ext cx="1770035" cy="461665"/>
          </a:xfrm>
          <a:prstGeom prst="rect">
            <a:avLst/>
          </a:prstGeom>
        </p:spPr>
        <p:txBody>
          <a:bodyPr wrap="none">
            <a:spAutoFit/>
          </a:bodyPr>
          <a:lstStyle/>
          <a:p>
            <a:pPr algn="ctr"/>
            <a:r>
              <a:rPr lang="en-GB" sz="2400" dirty="0" smtClean="0"/>
              <a:t>P</a:t>
            </a:r>
            <a:r>
              <a:rPr lang="en-GB" sz="2400" baseline="-25000" dirty="0" smtClean="0"/>
              <a:t>0</a:t>
            </a:r>
            <a:r>
              <a:rPr lang="en-GB" sz="2400" dirty="0" smtClean="0"/>
              <a:t>(t)  =  P</a:t>
            </a:r>
            <a:r>
              <a:rPr lang="en-GB" sz="2400" baseline="-25000" dirty="0" smtClean="0"/>
              <a:t>0</a:t>
            </a:r>
            <a:r>
              <a:rPr lang="en-GB" sz="2400" dirty="0" smtClean="0"/>
              <a:t>(0)</a:t>
            </a:r>
            <a:endParaRPr lang="en-US" sz="2400" i="1" dirty="0" smtClean="0"/>
          </a:p>
        </p:txBody>
      </p:sp>
      <p:sp>
        <p:nvSpPr>
          <p:cNvPr id="83" name="Rectangle 14"/>
          <p:cNvSpPr>
            <a:spLocks noChangeArrowheads="1"/>
          </p:cNvSpPr>
          <p:nvPr/>
        </p:nvSpPr>
        <p:spPr bwMode="auto">
          <a:xfrm>
            <a:off x="1708150" y="5740400"/>
            <a:ext cx="1811337"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400" dirty="0" smtClean="0"/>
              <a:t>	</a:t>
            </a:r>
            <a:r>
              <a:rPr lang="en-GB" sz="2400" dirty="0" smtClean="0">
                <a:latin typeface="Symbol" pitchFamily="18" charset="2"/>
              </a:rPr>
              <a:t>D</a:t>
            </a:r>
            <a:r>
              <a:rPr lang="en-GB" sz="2400" dirty="0" smtClean="0"/>
              <a:t>A   =   log</a:t>
            </a:r>
            <a:endParaRPr lang="en-GB" sz="2400" dirty="0"/>
          </a:p>
        </p:txBody>
      </p:sp>
      <p:sp>
        <p:nvSpPr>
          <p:cNvPr id="84" name="Rectangle 83"/>
          <p:cNvSpPr/>
          <p:nvPr/>
        </p:nvSpPr>
        <p:spPr>
          <a:xfrm>
            <a:off x="3498220" y="5901812"/>
            <a:ext cx="631904" cy="461665"/>
          </a:xfrm>
          <a:prstGeom prst="rect">
            <a:avLst/>
          </a:prstGeom>
        </p:spPr>
        <p:txBody>
          <a:bodyPr wrap="none">
            <a:spAutoFit/>
          </a:bodyPr>
          <a:lstStyle/>
          <a:p>
            <a:pPr marL="342900" indent="-342900">
              <a:spcBef>
                <a:spcPct val="20000"/>
              </a:spcBef>
            </a:pPr>
            <a:r>
              <a:rPr lang="en-GB" sz="2400" dirty="0" smtClean="0"/>
              <a:t>P(t)</a:t>
            </a:r>
            <a:endParaRPr lang="en-GB" sz="2400" dirty="0"/>
          </a:p>
        </p:txBody>
      </p:sp>
      <p:sp>
        <p:nvSpPr>
          <p:cNvPr id="85" name="Rectangle 84"/>
          <p:cNvSpPr/>
          <p:nvPr/>
        </p:nvSpPr>
        <p:spPr>
          <a:xfrm>
            <a:off x="3494585" y="5475259"/>
            <a:ext cx="684803" cy="461665"/>
          </a:xfrm>
          <a:prstGeom prst="rect">
            <a:avLst/>
          </a:prstGeom>
        </p:spPr>
        <p:txBody>
          <a:bodyPr wrap="none">
            <a:spAutoFit/>
          </a:bodyPr>
          <a:lstStyle/>
          <a:p>
            <a:pPr algn="ctr"/>
            <a:r>
              <a:rPr lang="en-GB" sz="2400" dirty="0" smtClean="0"/>
              <a:t>P(0)</a:t>
            </a:r>
            <a:endParaRPr lang="en-US" sz="2400" i="1" dirty="0"/>
          </a:p>
        </p:txBody>
      </p:sp>
      <p:cxnSp>
        <p:nvCxnSpPr>
          <p:cNvPr id="86" name="Straight Connector 85"/>
          <p:cNvCxnSpPr/>
          <p:nvPr/>
        </p:nvCxnSpPr>
        <p:spPr>
          <a:xfrm>
            <a:off x="3471799" y="5961098"/>
            <a:ext cx="758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4965700" y="4935250"/>
            <a:ext cx="4178300" cy="966418"/>
          </a:xfrm>
          <a:prstGeom prst="rect">
            <a:avLst/>
          </a:prstGeom>
        </p:spPr>
        <p:txBody>
          <a:bodyPr wrap="square">
            <a:spAutoFit/>
          </a:bodyPr>
          <a:lstStyle/>
          <a:p>
            <a:pPr marL="342900" indent="-342900">
              <a:spcBef>
                <a:spcPct val="20000"/>
              </a:spcBef>
            </a:pPr>
            <a:r>
              <a:rPr lang="en-GB" sz="2400" dirty="0" smtClean="0"/>
              <a:t>P(0)</a:t>
            </a:r>
            <a:r>
              <a:rPr lang="en-GB" sz="2800" dirty="0" smtClean="0"/>
              <a:t> </a:t>
            </a:r>
            <a:r>
              <a:rPr lang="en-GB" sz="2400" dirty="0" smtClean="0"/>
              <a:t>= power out before pump</a:t>
            </a:r>
          </a:p>
          <a:p>
            <a:pPr marL="342900" indent="-342900">
              <a:spcBef>
                <a:spcPct val="20000"/>
              </a:spcBef>
            </a:pPr>
            <a:r>
              <a:rPr lang="en-GB" sz="2400" dirty="0" smtClean="0"/>
              <a:t> P(t) = power out after pump</a:t>
            </a:r>
          </a:p>
        </p:txBody>
      </p:sp>
      <p:sp>
        <p:nvSpPr>
          <p:cNvPr id="88" name="Rounded Rectangle 87"/>
          <p:cNvSpPr/>
          <p:nvPr/>
        </p:nvSpPr>
        <p:spPr>
          <a:xfrm>
            <a:off x="165100" y="4660900"/>
            <a:ext cx="16129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Probe source</a:t>
            </a:r>
          </a:p>
          <a:p>
            <a:pPr algn="ctr"/>
            <a:r>
              <a:rPr lang="en-US" dirty="0" smtClean="0"/>
              <a:t> is the Same</a:t>
            </a:r>
            <a:endParaRPr lang="en-US" dirty="0"/>
          </a:p>
        </p:txBody>
      </p:sp>
      <p:sp>
        <p:nvSpPr>
          <p:cNvPr id="89" name="Rounded Rectangle 88"/>
          <p:cNvSpPr/>
          <p:nvPr/>
        </p:nvSpPr>
        <p:spPr>
          <a:xfrm>
            <a:off x="152400" y="5638800"/>
            <a:ext cx="16129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2" grpId="0"/>
      <p:bldP spid="73" grpId="0"/>
      <p:bldP spid="75" grpId="0"/>
      <p:bldP spid="78" grpId="0"/>
      <p:bldP spid="79" grpId="0"/>
      <p:bldP spid="80" grpId="0"/>
      <p:bldP spid="82" grpId="0"/>
      <p:bldP spid="83" grpId="0"/>
      <p:bldP spid="84" grpId="0"/>
      <p:bldP spid="85" grpId="0"/>
      <p:bldP spid="87" grpId="0"/>
      <p:bldP spid="88" grpId="0" animBg="1"/>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71656" y="1224077"/>
            <a:ext cx="3886057" cy="2184604"/>
            <a:chOff x="291711" y="4025900"/>
            <a:chExt cx="3886057" cy="2184604"/>
          </a:xfrm>
        </p:grpSpPr>
        <p:sp>
          <p:nvSpPr>
            <p:cNvPr id="7" name="Cube 6"/>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 name="TextBox 8"/>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0" name="TextBox 9"/>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1" name="TextBox 10"/>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2" name="Cube 11"/>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5"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Oval 15"/>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Cube 16"/>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0" name="Oval 19"/>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2" name="Freeform 21"/>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3" name="Rectangle 2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TA Measurement</a:t>
            </a:r>
            <a:endParaRPr lang="en-US" sz="3200" b="1" u="sng" dirty="0">
              <a:solidFill>
                <a:schemeClr val="tx2"/>
              </a:solidFill>
            </a:endParaRPr>
          </a:p>
        </p:txBody>
      </p:sp>
      <p:sp>
        <p:nvSpPr>
          <p:cNvPr id="24" name="TextBox 23"/>
          <p:cNvSpPr txBox="1"/>
          <p:nvPr/>
        </p:nvSpPr>
        <p:spPr>
          <a:xfrm>
            <a:off x="364250" y="3004377"/>
            <a:ext cx="697179" cy="579042"/>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5" name="TextBox 24"/>
          <p:cNvSpPr txBox="1"/>
          <p:nvPr/>
        </p:nvSpPr>
        <p:spPr>
          <a:xfrm>
            <a:off x="3362132" y="1166785"/>
            <a:ext cx="697179" cy="579042"/>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26" name="TextBox 25"/>
          <p:cNvSpPr txBox="1"/>
          <p:nvPr/>
        </p:nvSpPr>
        <p:spPr>
          <a:xfrm>
            <a:off x="899567" y="3015458"/>
            <a:ext cx="697179" cy="579042"/>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27" name="TextBox 26"/>
          <p:cNvSpPr txBox="1"/>
          <p:nvPr/>
        </p:nvSpPr>
        <p:spPr>
          <a:xfrm>
            <a:off x="3192984" y="3013949"/>
            <a:ext cx="697179" cy="579042"/>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4761065" y="1451491"/>
            <a:ext cx="4769652" cy="1954381"/>
          </a:xfrm>
          <a:prstGeom prst="rect">
            <a:avLst/>
          </a:prstGeom>
          <a:noFill/>
        </p:spPr>
        <p:txBody>
          <a:bodyPr wrap="square" rtlCol="0">
            <a:spAutoFit/>
          </a:bodyPr>
          <a:lstStyle/>
          <a:p>
            <a:pPr>
              <a:spcAft>
                <a:spcPts val="1000"/>
              </a:spcAft>
            </a:pPr>
            <a:r>
              <a:rPr lang="en-US" sz="2400" u="sng" dirty="0" smtClean="0"/>
              <a:t>Events:</a:t>
            </a:r>
          </a:p>
          <a:p>
            <a:pPr>
              <a:spcAft>
                <a:spcPts val="1000"/>
              </a:spcAft>
            </a:pPr>
            <a:r>
              <a:rPr lang="en-US" sz="2400" dirty="0" smtClean="0">
                <a:solidFill>
                  <a:srgbClr val="FF0000"/>
                </a:solidFill>
              </a:rPr>
              <a:t>1)  </a:t>
            </a:r>
            <a:r>
              <a:rPr lang="en-US" sz="2400" dirty="0" smtClean="0"/>
              <a:t>Measure P(0)</a:t>
            </a:r>
          </a:p>
          <a:p>
            <a:pPr>
              <a:spcAft>
                <a:spcPts val="1000"/>
              </a:spcAft>
            </a:pPr>
            <a:r>
              <a:rPr lang="en-US" sz="2400" dirty="0" smtClean="0">
                <a:solidFill>
                  <a:srgbClr val="FF0000"/>
                </a:solidFill>
              </a:rPr>
              <a:t>2)  </a:t>
            </a:r>
            <a:r>
              <a:rPr lang="en-US" sz="2400" dirty="0" smtClean="0"/>
              <a:t>Pump</a:t>
            </a:r>
          </a:p>
          <a:p>
            <a:pPr>
              <a:spcAft>
                <a:spcPts val="1000"/>
              </a:spcAft>
            </a:pPr>
            <a:r>
              <a:rPr lang="en-US" sz="2400" dirty="0" smtClean="0">
                <a:solidFill>
                  <a:srgbClr val="FF0000"/>
                </a:solidFill>
              </a:rPr>
              <a:t>3)  </a:t>
            </a:r>
            <a:r>
              <a:rPr lang="en-US" sz="2400" dirty="0" smtClean="0"/>
              <a:t>Measure P(t)</a:t>
            </a:r>
          </a:p>
        </p:txBody>
      </p:sp>
      <p:sp>
        <p:nvSpPr>
          <p:cNvPr id="29" name="TextBox 28"/>
          <p:cNvSpPr txBox="1"/>
          <p:nvPr/>
        </p:nvSpPr>
        <p:spPr>
          <a:xfrm>
            <a:off x="3692425" y="3000347"/>
            <a:ext cx="697179" cy="579042"/>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44" name="Rectangle 14"/>
          <p:cNvSpPr>
            <a:spLocks noChangeArrowheads="1"/>
          </p:cNvSpPr>
          <p:nvPr/>
        </p:nvSpPr>
        <p:spPr bwMode="auto">
          <a:xfrm>
            <a:off x="908050" y="4470400"/>
            <a:ext cx="1811337"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800" dirty="0" smtClean="0"/>
              <a:t>	</a:t>
            </a:r>
            <a:r>
              <a:rPr lang="en-GB" sz="2800" dirty="0" smtClean="0">
                <a:latin typeface="Symbol" pitchFamily="18" charset="2"/>
              </a:rPr>
              <a:t>D</a:t>
            </a:r>
            <a:r>
              <a:rPr lang="en-GB" sz="2800" dirty="0" smtClean="0"/>
              <a:t>A = log</a:t>
            </a:r>
            <a:endParaRPr lang="en-GB" sz="2800" dirty="0"/>
          </a:p>
        </p:txBody>
      </p:sp>
      <p:sp>
        <p:nvSpPr>
          <p:cNvPr id="45" name="Rectangle 44"/>
          <p:cNvSpPr/>
          <p:nvPr/>
        </p:nvSpPr>
        <p:spPr>
          <a:xfrm>
            <a:off x="2609220" y="4669912"/>
            <a:ext cx="708848" cy="523220"/>
          </a:xfrm>
          <a:prstGeom prst="rect">
            <a:avLst/>
          </a:prstGeom>
        </p:spPr>
        <p:txBody>
          <a:bodyPr wrap="none">
            <a:spAutoFit/>
          </a:bodyPr>
          <a:lstStyle/>
          <a:p>
            <a:pPr marL="342900" indent="-342900">
              <a:spcBef>
                <a:spcPct val="20000"/>
              </a:spcBef>
            </a:pPr>
            <a:r>
              <a:rPr lang="en-GB" sz="2800" dirty="0" smtClean="0"/>
              <a:t>P(t)</a:t>
            </a:r>
            <a:endParaRPr lang="en-GB" sz="2800" dirty="0"/>
          </a:p>
        </p:txBody>
      </p:sp>
      <p:sp>
        <p:nvSpPr>
          <p:cNvPr id="46" name="Rectangle 45"/>
          <p:cNvSpPr/>
          <p:nvPr/>
        </p:nvSpPr>
        <p:spPr>
          <a:xfrm>
            <a:off x="2575004" y="4256059"/>
            <a:ext cx="771366" cy="523220"/>
          </a:xfrm>
          <a:prstGeom prst="rect">
            <a:avLst/>
          </a:prstGeom>
        </p:spPr>
        <p:txBody>
          <a:bodyPr wrap="none">
            <a:spAutoFit/>
          </a:bodyPr>
          <a:lstStyle/>
          <a:p>
            <a:pPr algn="ctr"/>
            <a:r>
              <a:rPr lang="en-GB" sz="2800" dirty="0" smtClean="0"/>
              <a:t>P(0)</a:t>
            </a:r>
            <a:endParaRPr lang="en-US" sz="2800" i="1" dirty="0"/>
          </a:p>
        </p:txBody>
      </p:sp>
      <p:cxnSp>
        <p:nvCxnSpPr>
          <p:cNvPr id="47" name="Straight Connector 46"/>
          <p:cNvCxnSpPr/>
          <p:nvPr/>
        </p:nvCxnSpPr>
        <p:spPr>
          <a:xfrm>
            <a:off x="2582799" y="4729198"/>
            <a:ext cx="758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49287" y="5365235"/>
            <a:ext cx="4178300" cy="904863"/>
          </a:xfrm>
          <a:prstGeom prst="rect">
            <a:avLst/>
          </a:prstGeom>
        </p:spPr>
        <p:txBody>
          <a:bodyPr wrap="square">
            <a:spAutoFit/>
          </a:bodyPr>
          <a:lstStyle/>
          <a:p>
            <a:pPr marL="342900" indent="-342900">
              <a:spcBef>
                <a:spcPct val="20000"/>
              </a:spcBef>
            </a:pPr>
            <a:r>
              <a:rPr lang="en-GB" sz="2400" dirty="0" smtClean="0"/>
              <a:t>P(0) = power out before pump</a:t>
            </a:r>
          </a:p>
          <a:p>
            <a:pPr marL="342900" indent="-342900">
              <a:spcBef>
                <a:spcPct val="20000"/>
              </a:spcBef>
            </a:pPr>
            <a:r>
              <a:rPr lang="en-GB" sz="2400" dirty="0" smtClean="0"/>
              <a:t>P(t) = power out after pump</a:t>
            </a:r>
          </a:p>
        </p:txBody>
      </p:sp>
      <p:pic>
        <p:nvPicPr>
          <p:cNvPr id="30" name="Picture 2"/>
          <p:cNvPicPr>
            <a:picLocks noChangeAspect="1" noChangeArrowheads="1"/>
          </p:cNvPicPr>
          <p:nvPr/>
        </p:nvPicPr>
        <p:blipFill>
          <a:blip r:embed="rId2" cstate="print"/>
          <a:srcRect/>
          <a:stretch>
            <a:fillRect/>
          </a:stretch>
        </p:blipFill>
        <p:spPr bwMode="auto">
          <a:xfrm>
            <a:off x="5155306" y="3644900"/>
            <a:ext cx="3238103" cy="303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TA Measurement</a:t>
            </a:r>
            <a:endParaRPr lang="en-US" sz="3200" b="1" u="sng" dirty="0">
              <a:solidFill>
                <a:schemeClr val="tx2"/>
              </a:solidFill>
            </a:endParaRPr>
          </a:p>
        </p:txBody>
      </p:sp>
      <p:grpSp>
        <p:nvGrpSpPr>
          <p:cNvPr id="3" name="Group 63"/>
          <p:cNvGrpSpPr/>
          <p:nvPr/>
        </p:nvGrpSpPr>
        <p:grpSpPr>
          <a:xfrm>
            <a:off x="101600" y="724355"/>
            <a:ext cx="4306887" cy="5916286"/>
            <a:chOff x="4545013" y="711655"/>
            <a:chExt cx="4306887" cy="5916286"/>
          </a:xfrm>
        </p:grpSpPr>
        <p:sp>
          <p:nvSpPr>
            <p:cNvPr id="4" name="TextBox 3"/>
            <p:cNvSpPr txBox="1"/>
            <p:nvPr/>
          </p:nvSpPr>
          <p:spPr>
            <a:xfrm>
              <a:off x="4545013" y="2082532"/>
              <a:ext cx="786679" cy="369332"/>
            </a:xfrm>
            <a:prstGeom prst="rect">
              <a:avLst/>
            </a:prstGeom>
            <a:noFill/>
          </p:spPr>
          <p:txBody>
            <a:bodyPr wrap="square" rtlCol="0">
              <a:spAutoFit/>
            </a:bodyPr>
            <a:lstStyle/>
            <a:p>
              <a:pPr algn="ctr"/>
              <a:r>
                <a:rPr lang="en-US" dirty="0" smtClean="0"/>
                <a:t>Probe</a:t>
              </a:r>
              <a:endParaRPr lang="en-US" dirty="0"/>
            </a:p>
          </p:txBody>
        </p:sp>
        <p:sp>
          <p:nvSpPr>
            <p:cNvPr id="5" name="TextBox 4"/>
            <p:cNvSpPr txBox="1"/>
            <p:nvPr/>
          </p:nvSpPr>
          <p:spPr>
            <a:xfrm>
              <a:off x="5343431" y="2303671"/>
              <a:ext cx="405187" cy="338554"/>
            </a:xfrm>
            <a:prstGeom prst="rect">
              <a:avLst/>
            </a:prstGeom>
            <a:noFill/>
          </p:spPr>
          <p:txBody>
            <a:bodyPr wrap="square" rtlCol="0">
              <a:spAutoFit/>
            </a:bodyPr>
            <a:lstStyle/>
            <a:p>
              <a:r>
                <a:rPr lang="en-US" sz="1600" dirty="0" err="1" smtClean="0"/>
                <a:t>h</a:t>
              </a:r>
              <a:r>
                <a:rPr lang="en-US" sz="1600" dirty="0" err="1" smtClean="0">
                  <a:latin typeface="Symbol" pitchFamily="18" charset="2"/>
                </a:rPr>
                <a:t>n</a:t>
              </a:r>
              <a:endParaRPr lang="en-US" sz="1600" dirty="0">
                <a:latin typeface="Symbol" pitchFamily="18" charset="2"/>
              </a:endParaRPr>
            </a:p>
          </p:txBody>
        </p:sp>
        <p:sp>
          <p:nvSpPr>
            <p:cNvPr id="7" name="TextBox 6"/>
            <p:cNvSpPr txBox="1"/>
            <p:nvPr/>
          </p:nvSpPr>
          <p:spPr>
            <a:xfrm>
              <a:off x="5517835" y="2855676"/>
              <a:ext cx="923595" cy="369332"/>
            </a:xfrm>
            <a:prstGeom prst="rect">
              <a:avLst/>
            </a:prstGeom>
            <a:noFill/>
          </p:spPr>
          <p:txBody>
            <a:bodyPr wrap="square" rtlCol="0">
              <a:spAutoFit/>
            </a:bodyPr>
            <a:lstStyle/>
            <a:p>
              <a:pPr algn="ctr"/>
              <a:r>
                <a:rPr lang="en-US" dirty="0" smtClean="0"/>
                <a:t>Sample</a:t>
              </a:r>
              <a:endParaRPr lang="en-US" dirty="0"/>
            </a:p>
          </p:txBody>
        </p:sp>
        <p:sp>
          <p:nvSpPr>
            <p:cNvPr id="8" name="TextBox 7"/>
            <p:cNvSpPr txBox="1"/>
            <p:nvPr/>
          </p:nvSpPr>
          <p:spPr>
            <a:xfrm>
              <a:off x="7292835" y="1422494"/>
              <a:ext cx="1068666" cy="369332"/>
            </a:xfrm>
            <a:prstGeom prst="rect">
              <a:avLst/>
            </a:prstGeom>
            <a:noFill/>
          </p:spPr>
          <p:txBody>
            <a:bodyPr wrap="square" rtlCol="0">
              <a:spAutoFit/>
            </a:bodyPr>
            <a:lstStyle/>
            <a:p>
              <a:pPr algn="ctr"/>
              <a:r>
                <a:rPr lang="en-US" dirty="0" smtClean="0"/>
                <a:t>Detector</a:t>
              </a:r>
              <a:endParaRPr lang="en-US" dirty="0"/>
            </a:p>
          </p:txBody>
        </p:sp>
        <p:sp>
          <p:nvSpPr>
            <p:cNvPr id="9" name="Cube 8"/>
            <p:cNvSpPr/>
            <p:nvPr/>
          </p:nvSpPr>
          <p:spPr>
            <a:xfrm>
              <a:off x="7167180" y="1776036"/>
              <a:ext cx="1334577" cy="363285"/>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Freeform 97"/>
            <p:cNvSpPr>
              <a:spLocks noChangeAspect="1"/>
            </p:cNvSpPr>
            <p:nvPr/>
          </p:nvSpPr>
          <p:spPr bwMode="auto">
            <a:xfrm rot="324265" flipH="1">
              <a:off x="5208408" y="2586466"/>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000">
                <a:solidFill>
                  <a:prstClr val="black"/>
                </a:solidFill>
              </a:endParaRPr>
            </a:p>
          </p:txBody>
        </p:sp>
        <p:sp>
          <p:nvSpPr>
            <p:cNvPr id="11" name="Litebulb"/>
            <p:cNvSpPr>
              <a:spLocks noEditPoints="1" noChangeArrowheads="1"/>
            </p:cNvSpPr>
            <p:nvPr/>
          </p:nvSpPr>
          <p:spPr bwMode="auto">
            <a:xfrm>
              <a:off x="4764149" y="2440335"/>
              <a:ext cx="350053" cy="52508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sz="1600"/>
            </a:p>
          </p:txBody>
        </p:sp>
        <p:pic>
          <p:nvPicPr>
            <p:cNvPr id="12" name="Picture 2"/>
            <p:cNvPicPr>
              <a:picLocks noChangeAspect="1" noChangeArrowheads="1"/>
            </p:cNvPicPr>
            <p:nvPr/>
          </p:nvPicPr>
          <p:blipFill>
            <a:blip r:embed="rId3" cstate="print"/>
            <a:srcRect/>
            <a:stretch>
              <a:fillRect/>
            </a:stretch>
          </p:blipFill>
          <p:spPr bwMode="auto">
            <a:xfrm>
              <a:off x="7236459" y="1927830"/>
              <a:ext cx="1101208" cy="143876"/>
            </a:xfrm>
            <a:prstGeom prst="rect">
              <a:avLst/>
            </a:prstGeom>
            <a:noFill/>
            <a:ln w="9525">
              <a:noFill/>
              <a:miter lim="800000"/>
              <a:headEnd/>
              <a:tailEnd/>
            </a:ln>
          </p:spPr>
        </p:pic>
        <p:sp>
          <p:nvSpPr>
            <p:cNvPr id="13" name="Freeform 97"/>
            <p:cNvSpPr>
              <a:spLocks noChangeAspect="1"/>
            </p:cNvSpPr>
            <p:nvPr/>
          </p:nvSpPr>
          <p:spPr bwMode="auto">
            <a:xfrm rot="324265" flipH="1">
              <a:off x="5198684" y="2615638"/>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000">
                <a:solidFill>
                  <a:prstClr val="black"/>
                </a:solidFill>
              </a:endParaRPr>
            </a:p>
          </p:txBody>
        </p:sp>
        <p:sp>
          <p:nvSpPr>
            <p:cNvPr id="14" name="Freeform 97"/>
            <p:cNvSpPr>
              <a:spLocks noChangeAspect="1"/>
            </p:cNvSpPr>
            <p:nvPr/>
          </p:nvSpPr>
          <p:spPr bwMode="auto">
            <a:xfrm rot="324265" flipH="1">
              <a:off x="5179236" y="2644809"/>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000">
                <a:solidFill>
                  <a:prstClr val="black"/>
                </a:solidFill>
              </a:endParaRPr>
            </a:p>
          </p:txBody>
        </p:sp>
        <p:grpSp>
          <p:nvGrpSpPr>
            <p:cNvPr id="15" name="Group 75"/>
            <p:cNvGrpSpPr/>
            <p:nvPr/>
          </p:nvGrpSpPr>
          <p:grpSpPr>
            <a:xfrm>
              <a:off x="6132158" y="2586466"/>
              <a:ext cx="653757" cy="175972"/>
              <a:chOff x="3201202" y="5921186"/>
              <a:chExt cx="853865" cy="229835"/>
            </a:xfrm>
          </p:grpSpPr>
          <p:sp>
            <p:nvSpPr>
              <p:cNvPr id="22" name="Freeform 97"/>
              <p:cNvSpPr>
                <a:spLocks noChangeAspect="1"/>
              </p:cNvSpPr>
              <p:nvPr/>
            </p:nvSpPr>
            <p:spPr bwMode="auto">
              <a:xfrm rot="324265" flipH="1">
                <a:off x="3239303" y="592118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000">
                  <a:solidFill>
                    <a:prstClr val="black"/>
                  </a:solidFill>
                </a:endParaRPr>
              </a:p>
            </p:txBody>
          </p:sp>
          <p:sp>
            <p:nvSpPr>
              <p:cNvPr id="23" name="Freeform 97"/>
              <p:cNvSpPr>
                <a:spLocks noChangeAspect="1"/>
              </p:cNvSpPr>
              <p:nvPr/>
            </p:nvSpPr>
            <p:spPr bwMode="auto">
              <a:xfrm rot="324265" flipH="1">
                <a:off x="3226602" y="59592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000">
                  <a:solidFill>
                    <a:prstClr val="black"/>
                  </a:solidFill>
                </a:endParaRPr>
              </a:p>
            </p:txBody>
          </p:sp>
          <p:sp>
            <p:nvSpPr>
              <p:cNvPr id="24" name="Freeform 97"/>
              <p:cNvSpPr>
                <a:spLocks noChangeAspect="1"/>
              </p:cNvSpPr>
              <p:nvPr/>
            </p:nvSpPr>
            <p:spPr bwMode="auto">
              <a:xfrm rot="324265" flipH="1">
                <a:off x="3201202" y="59973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000">
                  <a:solidFill>
                    <a:prstClr val="black"/>
                  </a:solidFill>
                </a:endParaRPr>
              </a:p>
            </p:txBody>
          </p:sp>
        </p:grpSp>
        <p:sp>
          <p:nvSpPr>
            <p:cNvPr id="16" name="Freeform 97"/>
            <p:cNvSpPr>
              <a:spLocks noChangeAspect="1"/>
            </p:cNvSpPr>
            <p:nvPr/>
          </p:nvSpPr>
          <p:spPr bwMode="auto">
            <a:xfrm rot="20080260" flipH="1">
              <a:off x="7091222" y="2269694"/>
              <a:ext cx="1019696" cy="133162"/>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80000"/>
                </a:srgbClr>
              </a:solidFill>
              <a:round/>
              <a:headEnd type="triangle" w="med" len="lg"/>
              <a:tailEnd/>
            </a:ln>
          </p:spPr>
          <p:txBody>
            <a:bodyPr/>
            <a:lstStyle/>
            <a:p>
              <a:endParaRPr lang="en-US" sz="2000">
                <a:solidFill>
                  <a:prstClr val="black"/>
                </a:solidFill>
              </a:endParaRPr>
            </a:p>
          </p:txBody>
        </p:sp>
        <p:sp>
          <p:nvSpPr>
            <p:cNvPr id="17" name="Freeform 97"/>
            <p:cNvSpPr>
              <a:spLocks noChangeAspect="1"/>
            </p:cNvSpPr>
            <p:nvPr/>
          </p:nvSpPr>
          <p:spPr bwMode="auto">
            <a:xfrm rot="18422917" flipH="1">
              <a:off x="6792437" y="2247484"/>
              <a:ext cx="784727" cy="159101"/>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80000"/>
                </a:srgbClr>
              </a:solidFill>
              <a:round/>
              <a:headEnd type="triangle" w="med" len="lg"/>
              <a:tailEnd/>
            </a:ln>
          </p:spPr>
          <p:txBody>
            <a:bodyPr/>
            <a:lstStyle/>
            <a:p>
              <a:endParaRPr lang="en-US" sz="2000">
                <a:solidFill>
                  <a:prstClr val="black"/>
                </a:solidFill>
              </a:endParaRPr>
            </a:p>
          </p:txBody>
        </p:sp>
        <p:sp>
          <p:nvSpPr>
            <p:cNvPr id="18" name="Freeform 97"/>
            <p:cNvSpPr>
              <a:spLocks noChangeAspect="1"/>
            </p:cNvSpPr>
            <p:nvPr/>
          </p:nvSpPr>
          <p:spPr bwMode="auto">
            <a:xfrm rot="19458290" flipH="1">
              <a:off x="6959788" y="2261009"/>
              <a:ext cx="874990" cy="145598"/>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008000">
                  <a:alpha val="80000"/>
                </a:srgbClr>
              </a:solidFill>
              <a:round/>
              <a:headEnd type="triangle" w="med" len="lg"/>
              <a:tailEnd/>
            </a:ln>
          </p:spPr>
          <p:txBody>
            <a:bodyPr/>
            <a:lstStyle/>
            <a:p>
              <a:endParaRPr lang="en-US" sz="2000">
                <a:solidFill>
                  <a:prstClr val="black"/>
                </a:solidFill>
              </a:endParaRPr>
            </a:p>
          </p:txBody>
        </p:sp>
        <p:grpSp>
          <p:nvGrpSpPr>
            <p:cNvPr id="19" name="Group 76"/>
            <p:cNvGrpSpPr/>
            <p:nvPr/>
          </p:nvGrpSpPr>
          <p:grpSpPr>
            <a:xfrm>
              <a:off x="6701064" y="2225990"/>
              <a:ext cx="459242" cy="754916"/>
              <a:chOff x="3156848" y="4294674"/>
              <a:chExt cx="599812" cy="985986"/>
            </a:xfrm>
          </p:grpSpPr>
          <p:sp>
            <p:nvSpPr>
              <p:cNvPr id="20" name="Isosceles Triangle 19"/>
              <p:cNvSpPr/>
              <p:nvPr/>
            </p:nvSpPr>
            <p:spPr>
              <a:xfrm rot="8952353" flipH="1" flipV="1">
                <a:off x="3156848" y="4294674"/>
                <a:ext cx="589054" cy="211090"/>
              </a:xfrm>
              <a:prstGeom prst="triangl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Freeform 20"/>
              <p:cNvSpPr/>
              <p:nvPr/>
            </p:nvSpPr>
            <p:spPr>
              <a:xfrm>
                <a:off x="3253740" y="4335780"/>
                <a:ext cx="502920" cy="944880"/>
              </a:xfrm>
              <a:custGeom>
                <a:avLst/>
                <a:gdLst>
                  <a:gd name="connsiteX0" fmla="*/ 0 w 502920"/>
                  <a:gd name="connsiteY0" fmla="*/ 304800 h 944880"/>
                  <a:gd name="connsiteX1" fmla="*/ 7620 w 502920"/>
                  <a:gd name="connsiteY1" fmla="*/ 944880 h 944880"/>
                  <a:gd name="connsiteX2" fmla="*/ 502920 w 502920"/>
                  <a:gd name="connsiteY2" fmla="*/ 617220 h 944880"/>
                  <a:gd name="connsiteX3" fmla="*/ 502920 w 502920"/>
                  <a:gd name="connsiteY3" fmla="*/ 0 h 944880"/>
                  <a:gd name="connsiteX4" fmla="*/ 0 w 502920"/>
                  <a:gd name="connsiteY4" fmla="*/ 304800 h 94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 h="944880">
                    <a:moveTo>
                      <a:pt x="0" y="304800"/>
                    </a:moveTo>
                    <a:lnTo>
                      <a:pt x="7620" y="944880"/>
                    </a:lnTo>
                    <a:lnTo>
                      <a:pt x="502920" y="617220"/>
                    </a:lnTo>
                    <a:lnTo>
                      <a:pt x="502920" y="0"/>
                    </a:lnTo>
                    <a:lnTo>
                      <a:pt x="0" y="30480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aphicFrame>
          <p:nvGraphicFramePr>
            <p:cNvPr id="162818" name="Object 2"/>
            <p:cNvGraphicFramePr>
              <a:graphicFrameLocks noChangeAspect="1"/>
            </p:cNvGraphicFramePr>
            <p:nvPr/>
          </p:nvGraphicFramePr>
          <p:xfrm>
            <a:off x="4633913" y="3449636"/>
            <a:ext cx="4217987" cy="3178305"/>
          </p:xfrm>
          <a:graphic>
            <a:graphicData uri="http://schemas.openxmlformats.org/presentationml/2006/ole">
              <p:oleObj spid="_x0000_s208898" name="Graph" r:id="rId4" imgW="3900960" imgH="2936160" progId="Origin50.Graph">
                <p:embed/>
              </p:oleObj>
            </a:graphicData>
          </a:graphic>
        </p:graphicFrame>
        <p:sp>
          <p:nvSpPr>
            <p:cNvPr id="29" name="TextBox 28"/>
            <p:cNvSpPr txBox="1"/>
            <p:nvPr/>
          </p:nvSpPr>
          <p:spPr>
            <a:xfrm>
              <a:off x="4962291" y="711655"/>
              <a:ext cx="3700463" cy="461665"/>
            </a:xfrm>
            <a:prstGeom prst="rect">
              <a:avLst/>
            </a:prstGeom>
            <a:noFill/>
          </p:spPr>
          <p:txBody>
            <a:bodyPr wrap="square" rtlCol="0">
              <a:spAutoFit/>
            </a:bodyPr>
            <a:lstStyle/>
            <a:p>
              <a:pPr algn="ctr"/>
              <a:r>
                <a:rPr lang="en-US" sz="2400" b="1" u="sng" dirty="0" smtClean="0"/>
                <a:t>Full spectra detection</a:t>
              </a:r>
              <a:endParaRPr lang="en-US" dirty="0"/>
            </a:p>
          </p:txBody>
        </p:sp>
        <p:sp>
          <p:nvSpPr>
            <p:cNvPr id="30" name="Cube 29"/>
            <p:cNvSpPr/>
            <p:nvPr/>
          </p:nvSpPr>
          <p:spPr>
            <a:xfrm>
              <a:off x="6281511" y="1519183"/>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103549" y="1147763"/>
              <a:ext cx="1027472" cy="369332"/>
            </a:xfrm>
            <a:prstGeom prst="rect">
              <a:avLst/>
            </a:prstGeom>
            <a:noFill/>
          </p:spPr>
          <p:txBody>
            <a:bodyPr wrap="square" rtlCol="0">
              <a:spAutoFit/>
            </a:bodyPr>
            <a:lstStyle/>
            <a:p>
              <a:pPr algn="ctr"/>
              <a:r>
                <a:rPr lang="en-US" dirty="0" smtClean="0"/>
                <a:t>Pump</a:t>
              </a:r>
              <a:endParaRPr lang="en-US" dirty="0"/>
            </a:p>
          </p:txBody>
        </p:sp>
        <p:sp>
          <p:nvSpPr>
            <p:cNvPr id="32" name="TextBox 31"/>
            <p:cNvSpPr txBox="1"/>
            <p:nvPr/>
          </p:nvSpPr>
          <p:spPr>
            <a:xfrm>
              <a:off x="5841429" y="1858866"/>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3" name="Freeform 97"/>
            <p:cNvSpPr>
              <a:spLocks noChangeAspect="1"/>
            </p:cNvSpPr>
            <p:nvPr/>
          </p:nvSpPr>
          <p:spPr bwMode="auto">
            <a:xfrm rot="8073558" flipH="1">
              <a:off x="5865103" y="21297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4" name="Oval 33"/>
            <p:cNvSpPr/>
            <p:nvPr/>
          </p:nvSpPr>
          <p:spPr>
            <a:xfrm>
              <a:off x="6419066" y="1834026"/>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Cube 5"/>
            <p:cNvSpPr/>
            <p:nvPr/>
          </p:nvSpPr>
          <p:spPr>
            <a:xfrm>
              <a:off x="5897310" y="2319449"/>
              <a:ext cx="208654" cy="524537"/>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5" name="Group 64"/>
          <p:cNvGrpSpPr/>
          <p:nvPr/>
        </p:nvGrpSpPr>
        <p:grpSpPr>
          <a:xfrm>
            <a:off x="4811713" y="715761"/>
            <a:ext cx="3971030" cy="6116839"/>
            <a:chOff x="308869" y="703061"/>
            <a:chExt cx="3971030" cy="6116839"/>
          </a:xfrm>
        </p:grpSpPr>
        <p:sp>
          <p:nvSpPr>
            <p:cNvPr id="62" name="Cube 61"/>
            <p:cNvSpPr/>
            <p:nvPr/>
          </p:nvSpPr>
          <p:spPr>
            <a:xfrm>
              <a:off x="3295650" y="1602975"/>
              <a:ext cx="484648" cy="69527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3"/>
            <p:cNvPicPr>
              <a:picLocks noChangeAspect="1" noChangeArrowheads="1"/>
            </p:cNvPicPr>
            <p:nvPr/>
          </p:nvPicPr>
          <p:blipFill>
            <a:blip r:embed="rId5" cstate="print"/>
            <a:srcRect/>
            <a:stretch>
              <a:fillRect/>
            </a:stretch>
          </p:blipFill>
          <p:spPr bwMode="auto">
            <a:xfrm>
              <a:off x="3359150" y="1848979"/>
              <a:ext cx="227775" cy="333379"/>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474662" y="3252986"/>
              <a:ext cx="3805237" cy="3566914"/>
            </a:xfrm>
            <a:prstGeom prst="rect">
              <a:avLst/>
            </a:prstGeom>
            <a:noFill/>
            <a:ln w="9525">
              <a:noFill/>
              <a:miter lim="800000"/>
              <a:headEnd/>
              <a:tailEnd/>
            </a:ln>
          </p:spPr>
        </p:pic>
        <p:sp>
          <p:nvSpPr>
            <p:cNvPr id="27" name="TextBox 26"/>
            <p:cNvSpPr txBox="1"/>
            <p:nvPr/>
          </p:nvSpPr>
          <p:spPr>
            <a:xfrm>
              <a:off x="516379" y="703061"/>
              <a:ext cx="3700463" cy="461665"/>
            </a:xfrm>
            <a:prstGeom prst="rect">
              <a:avLst/>
            </a:prstGeom>
            <a:noFill/>
          </p:spPr>
          <p:txBody>
            <a:bodyPr wrap="square" rtlCol="0">
              <a:spAutoFit/>
            </a:bodyPr>
            <a:lstStyle/>
            <a:p>
              <a:pPr algn="ctr"/>
              <a:r>
                <a:rPr lang="en-US" sz="2400" b="1" u="sng" dirty="0" smtClean="0"/>
                <a:t>Single </a:t>
              </a:r>
              <a:r>
                <a:rPr lang="en-US" sz="2400" b="1" u="sng" dirty="0" smtClean="0">
                  <a:latin typeface="Symbol" pitchFamily="18" charset="2"/>
                </a:rPr>
                <a:t>l </a:t>
              </a:r>
              <a:r>
                <a:rPr lang="en-US" sz="2400" b="1" u="sng" dirty="0" smtClean="0"/>
                <a:t>detection</a:t>
              </a:r>
              <a:endParaRPr lang="en-US" dirty="0"/>
            </a:p>
          </p:txBody>
        </p:sp>
        <p:sp>
          <p:nvSpPr>
            <p:cNvPr id="36" name="TextBox 35"/>
            <p:cNvSpPr txBox="1"/>
            <p:nvPr/>
          </p:nvSpPr>
          <p:spPr>
            <a:xfrm>
              <a:off x="308869" y="2082532"/>
              <a:ext cx="786679" cy="369332"/>
            </a:xfrm>
            <a:prstGeom prst="rect">
              <a:avLst/>
            </a:prstGeom>
            <a:noFill/>
          </p:spPr>
          <p:txBody>
            <a:bodyPr wrap="square" rtlCol="0">
              <a:spAutoFit/>
            </a:bodyPr>
            <a:lstStyle/>
            <a:p>
              <a:pPr algn="ctr"/>
              <a:r>
                <a:rPr lang="en-US" dirty="0" smtClean="0"/>
                <a:t>Probe</a:t>
              </a:r>
              <a:endParaRPr lang="en-US" dirty="0"/>
            </a:p>
          </p:txBody>
        </p:sp>
        <p:sp>
          <p:nvSpPr>
            <p:cNvPr id="37" name="TextBox 36"/>
            <p:cNvSpPr txBox="1"/>
            <p:nvPr/>
          </p:nvSpPr>
          <p:spPr>
            <a:xfrm>
              <a:off x="1107287" y="2303671"/>
              <a:ext cx="405187" cy="338554"/>
            </a:xfrm>
            <a:prstGeom prst="rect">
              <a:avLst/>
            </a:prstGeom>
            <a:noFill/>
          </p:spPr>
          <p:txBody>
            <a:bodyPr wrap="square" rtlCol="0">
              <a:spAutoFit/>
            </a:bodyPr>
            <a:lstStyle/>
            <a:p>
              <a:r>
                <a:rPr lang="en-US" sz="1600" dirty="0" err="1" smtClean="0"/>
                <a:t>h</a:t>
              </a:r>
              <a:r>
                <a:rPr lang="en-US" sz="1600" dirty="0" err="1" smtClean="0">
                  <a:latin typeface="Symbol" pitchFamily="18" charset="2"/>
                </a:rPr>
                <a:t>n</a:t>
              </a:r>
              <a:endParaRPr lang="en-US" sz="1600" dirty="0">
                <a:latin typeface="Symbol" pitchFamily="18" charset="2"/>
              </a:endParaRPr>
            </a:p>
          </p:txBody>
        </p:sp>
        <p:sp>
          <p:nvSpPr>
            <p:cNvPr id="38" name="TextBox 37"/>
            <p:cNvSpPr txBox="1"/>
            <p:nvPr/>
          </p:nvSpPr>
          <p:spPr>
            <a:xfrm>
              <a:off x="1281691" y="2855676"/>
              <a:ext cx="923595" cy="369332"/>
            </a:xfrm>
            <a:prstGeom prst="rect">
              <a:avLst/>
            </a:prstGeom>
            <a:noFill/>
          </p:spPr>
          <p:txBody>
            <a:bodyPr wrap="square" rtlCol="0">
              <a:spAutoFit/>
            </a:bodyPr>
            <a:lstStyle/>
            <a:p>
              <a:pPr algn="ctr"/>
              <a:r>
                <a:rPr lang="en-US" dirty="0" smtClean="0"/>
                <a:t>Sample</a:t>
              </a:r>
              <a:endParaRPr lang="en-US" dirty="0"/>
            </a:p>
          </p:txBody>
        </p:sp>
        <p:sp>
          <p:nvSpPr>
            <p:cNvPr id="39" name="TextBox 38"/>
            <p:cNvSpPr txBox="1"/>
            <p:nvPr/>
          </p:nvSpPr>
          <p:spPr>
            <a:xfrm>
              <a:off x="3031291" y="1193894"/>
              <a:ext cx="1068666" cy="369332"/>
            </a:xfrm>
            <a:prstGeom prst="rect">
              <a:avLst/>
            </a:prstGeom>
            <a:noFill/>
          </p:spPr>
          <p:txBody>
            <a:bodyPr wrap="square" rtlCol="0">
              <a:spAutoFit/>
            </a:bodyPr>
            <a:lstStyle/>
            <a:p>
              <a:pPr algn="ctr"/>
              <a:r>
                <a:rPr lang="en-US" dirty="0" smtClean="0"/>
                <a:t>Detector</a:t>
              </a:r>
              <a:endParaRPr lang="en-US" dirty="0"/>
            </a:p>
          </p:txBody>
        </p:sp>
        <p:sp>
          <p:nvSpPr>
            <p:cNvPr id="41" name="Freeform 97"/>
            <p:cNvSpPr>
              <a:spLocks noChangeAspect="1"/>
            </p:cNvSpPr>
            <p:nvPr/>
          </p:nvSpPr>
          <p:spPr bwMode="auto">
            <a:xfrm rot="324265" flipH="1">
              <a:off x="972264" y="2586466"/>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000">
                <a:solidFill>
                  <a:prstClr val="black"/>
                </a:solidFill>
              </a:endParaRPr>
            </a:p>
          </p:txBody>
        </p:sp>
        <p:sp>
          <p:nvSpPr>
            <p:cNvPr id="42" name="Litebulb"/>
            <p:cNvSpPr>
              <a:spLocks noEditPoints="1" noChangeArrowheads="1"/>
            </p:cNvSpPr>
            <p:nvPr/>
          </p:nvSpPr>
          <p:spPr bwMode="auto">
            <a:xfrm>
              <a:off x="528005" y="2440335"/>
              <a:ext cx="350053" cy="52508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sz="1600"/>
            </a:p>
          </p:txBody>
        </p:sp>
        <p:sp>
          <p:nvSpPr>
            <p:cNvPr id="44" name="Freeform 97"/>
            <p:cNvSpPr>
              <a:spLocks noChangeAspect="1"/>
            </p:cNvSpPr>
            <p:nvPr/>
          </p:nvSpPr>
          <p:spPr bwMode="auto">
            <a:xfrm rot="324265" flipH="1">
              <a:off x="962540" y="2615638"/>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000">
                <a:solidFill>
                  <a:prstClr val="black"/>
                </a:solidFill>
              </a:endParaRPr>
            </a:p>
          </p:txBody>
        </p:sp>
        <p:sp>
          <p:nvSpPr>
            <p:cNvPr id="45" name="Freeform 97"/>
            <p:cNvSpPr>
              <a:spLocks noChangeAspect="1"/>
            </p:cNvSpPr>
            <p:nvPr/>
          </p:nvSpPr>
          <p:spPr bwMode="auto">
            <a:xfrm rot="324265" flipH="1">
              <a:off x="943092" y="2644809"/>
              <a:ext cx="624586" cy="11762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000">
                <a:solidFill>
                  <a:prstClr val="black"/>
                </a:solidFill>
              </a:endParaRPr>
            </a:p>
          </p:txBody>
        </p:sp>
        <p:grpSp>
          <p:nvGrpSpPr>
            <p:cNvPr id="26" name="Group 75"/>
            <p:cNvGrpSpPr/>
            <p:nvPr/>
          </p:nvGrpSpPr>
          <p:grpSpPr>
            <a:xfrm>
              <a:off x="1896014" y="2586466"/>
              <a:ext cx="653757" cy="175972"/>
              <a:chOff x="3201202" y="5921186"/>
              <a:chExt cx="853865" cy="229835"/>
            </a:xfrm>
          </p:grpSpPr>
          <p:sp>
            <p:nvSpPr>
              <p:cNvPr id="47" name="Freeform 97"/>
              <p:cNvSpPr>
                <a:spLocks noChangeAspect="1"/>
              </p:cNvSpPr>
              <p:nvPr/>
            </p:nvSpPr>
            <p:spPr bwMode="auto">
              <a:xfrm rot="324265" flipH="1">
                <a:off x="3239303" y="592118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000">
                  <a:solidFill>
                    <a:prstClr val="black"/>
                  </a:solidFill>
                </a:endParaRPr>
              </a:p>
            </p:txBody>
          </p:sp>
          <p:sp>
            <p:nvSpPr>
              <p:cNvPr id="48" name="Freeform 97"/>
              <p:cNvSpPr>
                <a:spLocks noChangeAspect="1"/>
              </p:cNvSpPr>
              <p:nvPr/>
            </p:nvSpPr>
            <p:spPr bwMode="auto">
              <a:xfrm rot="324265" flipH="1">
                <a:off x="3226602" y="59592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000">
                  <a:solidFill>
                    <a:prstClr val="black"/>
                  </a:solidFill>
                </a:endParaRPr>
              </a:p>
            </p:txBody>
          </p:sp>
          <p:sp>
            <p:nvSpPr>
              <p:cNvPr id="49" name="Freeform 97"/>
              <p:cNvSpPr>
                <a:spLocks noChangeAspect="1"/>
              </p:cNvSpPr>
              <p:nvPr/>
            </p:nvSpPr>
            <p:spPr bwMode="auto">
              <a:xfrm rot="324265" flipH="1">
                <a:off x="3201202" y="59973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000">
                  <a:solidFill>
                    <a:prstClr val="black"/>
                  </a:solidFill>
                </a:endParaRPr>
              </a:p>
            </p:txBody>
          </p:sp>
        </p:grpSp>
        <p:sp>
          <p:nvSpPr>
            <p:cNvPr id="50" name="Freeform 97"/>
            <p:cNvSpPr>
              <a:spLocks noChangeAspect="1"/>
            </p:cNvSpPr>
            <p:nvPr/>
          </p:nvSpPr>
          <p:spPr bwMode="auto">
            <a:xfrm rot="20080260" flipH="1">
              <a:off x="2855078" y="2269694"/>
              <a:ext cx="1019696" cy="133162"/>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80000"/>
                </a:srgbClr>
              </a:solidFill>
              <a:round/>
              <a:headEnd type="triangle" w="med" len="lg"/>
              <a:tailEnd/>
            </a:ln>
          </p:spPr>
          <p:txBody>
            <a:bodyPr/>
            <a:lstStyle/>
            <a:p>
              <a:endParaRPr lang="en-US" sz="2000">
                <a:solidFill>
                  <a:prstClr val="black"/>
                </a:solidFill>
              </a:endParaRPr>
            </a:p>
          </p:txBody>
        </p:sp>
        <p:sp>
          <p:nvSpPr>
            <p:cNvPr id="51" name="Freeform 97"/>
            <p:cNvSpPr>
              <a:spLocks noChangeAspect="1"/>
            </p:cNvSpPr>
            <p:nvPr/>
          </p:nvSpPr>
          <p:spPr bwMode="auto">
            <a:xfrm rot="18422917" flipH="1">
              <a:off x="2556293" y="2247484"/>
              <a:ext cx="784727" cy="159101"/>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80000"/>
                </a:srgbClr>
              </a:solidFill>
              <a:round/>
              <a:headEnd type="triangle" w="med" len="lg"/>
              <a:tailEnd/>
            </a:ln>
          </p:spPr>
          <p:txBody>
            <a:bodyPr/>
            <a:lstStyle/>
            <a:p>
              <a:endParaRPr lang="en-US" sz="2000">
                <a:solidFill>
                  <a:prstClr val="black"/>
                </a:solidFill>
              </a:endParaRPr>
            </a:p>
          </p:txBody>
        </p:sp>
        <p:sp>
          <p:nvSpPr>
            <p:cNvPr id="52" name="Freeform 97"/>
            <p:cNvSpPr>
              <a:spLocks noChangeAspect="1"/>
            </p:cNvSpPr>
            <p:nvPr/>
          </p:nvSpPr>
          <p:spPr bwMode="auto">
            <a:xfrm rot="19458290" flipH="1">
              <a:off x="2723644" y="2261009"/>
              <a:ext cx="874990" cy="145598"/>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008000">
                  <a:alpha val="80000"/>
                </a:srgbClr>
              </a:solidFill>
              <a:round/>
              <a:headEnd type="triangle" w="med" len="lg"/>
              <a:tailEnd/>
            </a:ln>
          </p:spPr>
          <p:txBody>
            <a:bodyPr/>
            <a:lstStyle/>
            <a:p>
              <a:endParaRPr lang="en-US" sz="2000">
                <a:solidFill>
                  <a:prstClr val="black"/>
                </a:solidFill>
              </a:endParaRPr>
            </a:p>
          </p:txBody>
        </p:sp>
        <p:grpSp>
          <p:nvGrpSpPr>
            <p:cNvPr id="35" name="Group 76"/>
            <p:cNvGrpSpPr/>
            <p:nvPr/>
          </p:nvGrpSpPr>
          <p:grpSpPr>
            <a:xfrm>
              <a:off x="2464920" y="2225990"/>
              <a:ext cx="459242" cy="754916"/>
              <a:chOff x="3156848" y="4294674"/>
              <a:chExt cx="599812" cy="985986"/>
            </a:xfrm>
          </p:grpSpPr>
          <p:sp>
            <p:nvSpPr>
              <p:cNvPr id="54" name="Isosceles Triangle 53"/>
              <p:cNvSpPr/>
              <p:nvPr/>
            </p:nvSpPr>
            <p:spPr>
              <a:xfrm rot="8952353" flipH="1" flipV="1">
                <a:off x="3156848" y="4294674"/>
                <a:ext cx="589054" cy="211090"/>
              </a:xfrm>
              <a:prstGeom prst="triangl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Freeform 54"/>
              <p:cNvSpPr/>
              <p:nvPr/>
            </p:nvSpPr>
            <p:spPr>
              <a:xfrm>
                <a:off x="3253740" y="4335780"/>
                <a:ext cx="502920" cy="944880"/>
              </a:xfrm>
              <a:custGeom>
                <a:avLst/>
                <a:gdLst>
                  <a:gd name="connsiteX0" fmla="*/ 0 w 502920"/>
                  <a:gd name="connsiteY0" fmla="*/ 304800 h 944880"/>
                  <a:gd name="connsiteX1" fmla="*/ 7620 w 502920"/>
                  <a:gd name="connsiteY1" fmla="*/ 944880 h 944880"/>
                  <a:gd name="connsiteX2" fmla="*/ 502920 w 502920"/>
                  <a:gd name="connsiteY2" fmla="*/ 617220 h 944880"/>
                  <a:gd name="connsiteX3" fmla="*/ 502920 w 502920"/>
                  <a:gd name="connsiteY3" fmla="*/ 0 h 944880"/>
                  <a:gd name="connsiteX4" fmla="*/ 0 w 502920"/>
                  <a:gd name="connsiteY4" fmla="*/ 304800 h 94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 h="944880">
                    <a:moveTo>
                      <a:pt x="0" y="304800"/>
                    </a:moveTo>
                    <a:lnTo>
                      <a:pt x="7620" y="944880"/>
                    </a:lnTo>
                    <a:lnTo>
                      <a:pt x="502920" y="617220"/>
                    </a:lnTo>
                    <a:lnTo>
                      <a:pt x="502920" y="0"/>
                    </a:lnTo>
                    <a:lnTo>
                      <a:pt x="0" y="304800"/>
                    </a:lnTo>
                    <a:close/>
                  </a:path>
                </a:pathLst>
              </a:cu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6" name="Cube 55"/>
            <p:cNvSpPr/>
            <p:nvPr/>
          </p:nvSpPr>
          <p:spPr>
            <a:xfrm>
              <a:off x="2045367" y="1519183"/>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67405" y="1147763"/>
              <a:ext cx="1027472" cy="369332"/>
            </a:xfrm>
            <a:prstGeom prst="rect">
              <a:avLst/>
            </a:prstGeom>
            <a:noFill/>
          </p:spPr>
          <p:txBody>
            <a:bodyPr wrap="square" rtlCol="0">
              <a:spAutoFit/>
            </a:bodyPr>
            <a:lstStyle/>
            <a:p>
              <a:pPr algn="ctr"/>
              <a:r>
                <a:rPr lang="en-US" dirty="0" smtClean="0"/>
                <a:t>Pump</a:t>
              </a:r>
              <a:endParaRPr lang="en-US" dirty="0"/>
            </a:p>
          </p:txBody>
        </p:sp>
        <p:sp>
          <p:nvSpPr>
            <p:cNvPr id="58" name="TextBox 57"/>
            <p:cNvSpPr txBox="1"/>
            <p:nvPr/>
          </p:nvSpPr>
          <p:spPr>
            <a:xfrm>
              <a:off x="1605285" y="1858866"/>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59" name="Freeform 97"/>
            <p:cNvSpPr>
              <a:spLocks noChangeAspect="1"/>
            </p:cNvSpPr>
            <p:nvPr/>
          </p:nvSpPr>
          <p:spPr bwMode="auto">
            <a:xfrm rot="8073558" flipH="1">
              <a:off x="1628959" y="21297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60" name="Oval 59"/>
            <p:cNvSpPr/>
            <p:nvPr/>
          </p:nvSpPr>
          <p:spPr>
            <a:xfrm>
              <a:off x="2182922" y="1834026"/>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Cube 60"/>
            <p:cNvSpPr/>
            <p:nvPr/>
          </p:nvSpPr>
          <p:spPr>
            <a:xfrm>
              <a:off x="1661166" y="2319449"/>
              <a:ext cx="208654" cy="524537"/>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cstate="print"/>
          <a:srcRect/>
          <a:stretch>
            <a:fillRect/>
          </a:stretch>
        </p:blipFill>
        <p:spPr bwMode="auto">
          <a:xfrm>
            <a:off x="4615769" y="2438406"/>
            <a:ext cx="4183522" cy="3008047"/>
          </a:xfrm>
          <a:prstGeom prst="rect">
            <a:avLst/>
          </a:prstGeom>
          <a:noFill/>
          <a:ln w="9525">
            <a:noFill/>
            <a:miter lim="800000"/>
            <a:headEnd/>
            <a:tailEnd/>
          </a:ln>
        </p:spPr>
      </p:pic>
      <p:pic>
        <p:nvPicPr>
          <p:cNvPr id="87044" name="Picture 4"/>
          <p:cNvPicPr>
            <a:picLocks noChangeAspect="1" noChangeArrowheads="1"/>
          </p:cNvPicPr>
          <p:nvPr/>
        </p:nvPicPr>
        <p:blipFill>
          <a:blip r:embed="rId3" cstate="print"/>
          <a:srcRect/>
          <a:stretch>
            <a:fillRect/>
          </a:stretch>
        </p:blipFill>
        <p:spPr bwMode="auto">
          <a:xfrm>
            <a:off x="130626" y="2533414"/>
            <a:ext cx="4205215" cy="2851378"/>
          </a:xfrm>
          <a:prstGeom prst="rect">
            <a:avLst/>
          </a:prstGeom>
          <a:noFill/>
          <a:ln w="9525">
            <a:noFill/>
            <a:miter lim="800000"/>
            <a:headEnd/>
            <a:tailEnd/>
          </a:ln>
        </p:spPr>
      </p:pic>
      <p:cxnSp>
        <p:nvCxnSpPr>
          <p:cNvPr id="8" name="Straight Arrow Connector 7"/>
          <p:cNvCxnSpPr/>
          <p:nvPr/>
        </p:nvCxnSpPr>
        <p:spPr>
          <a:xfrm flipV="1">
            <a:off x="1189446" y="4373880"/>
            <a:ext cx="0" cy="406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97066" y="2468880"/>
            <a:ext cx="0" cy="36830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50620" y="2849880"/>
            <a:ext cx="91440" cy="91440"/>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3000" y="4259580"/>
            <a:ext cx="91440" cy="914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12380" y="4457700"/>
            <a:ext cx="91440" cy="914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7666446" y="4556760"/>
            <a:ext cx="0" cy="406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377940" y="2849880"/>
            <a:ext cx="91440" cy="91440"/>
          </a:xfrm>
          <a:prstGeom prst="ellipse">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424386" y="2461260"/>
            <a:ext cx="0" cy="36830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 name="Text Box 16"/>
          <p:cNvSpPr txBox="1">
            <a:spLocks noChangeArrowheads="1"/>
          </p:cNvSpPr>
          <p:nvPr/>
        </p:nvSpPr>
        <p:spPr bwMode="auto">
          <a:xfrm>
            <a:off x="-1" y="1620898"/>
            <a:ext cx="4557713"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Single Wavelength</a:t>
            </a:r>
            <a:endParaRPr lang="en-US" sz="2400" u="sng" dirty="0"/>
          </a:p>
        </p:txBody>
      </p:sp>
      <p:sp>
        <p:nvSpPr>
          <p:cNvPr id="18" name="Text Box 16"/>
          <p:cNvSpPr txBox="1">
            <a:spLocks noChangeArrowheads="1"/>
          </p:cNvSpPr>
          <p:nvPr/>
        </p:nvSpPr>
        <p:spPr bwMode="auto">
          <a:xfrm>
            <a:off x="4557713" y="1619188"/>
            <a:ext cx="4586287"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Full Spectrum Data</a:t>
            </a:r>
            <a:endParaRPr lang="en-US" sz="2400" u="sng" dirty="0"/>
          </a:p>
        </p:txBody>
      </p:sp>
      <p:sp>
        <p:nvSpPr>
          <p:cNvPr id="19" name="Rectangle 18"/>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Single Wavelength to Full Spectrum</a:t>
            </a:r>
            <a:endParaRPr lang="en-US" sz="3200" b="1" u="sng"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stCxn id="79" idx="2"/>
          </p:cNvCxnSpPr>
          <p:nvPr/>
        </p:nvCxnSpPr>
        <p:spPr>
          <a:xfrm flipH="1">
            <a:off x="596900" y="2417139"/>
            <a:ext cx="4315319"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4912219" y="2417139"/>
            <a:ext cx="4231781"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Events in Time</a:t>
            </a:r>
            <a:endParaRPr lang="en-US" sz="3200" b="1" u="sng" dirty="0">
              <a:solidFill>
                <a:schemeClr val="tx2"/>
              </a:solidFill>
            </a:endParaRPr>
          </a:p>
        </p:txBody>
      </p:sp>
      <p:grpSp>
        <p:nvGrpSpPr>
          <p:cNvPr id="2" name="Group 29"/>
          <p:cNvGrpSpPr/>
          <p:nvPr/>
        </p:nvGrpSpPr>
        <p:grpSpPr>
          <a:xfrm>
            <a:off x="63500" y="3784283"/>
            <a:ext cx="8966200" cy="539512"/>
            <a:chOff x="63500" y="4393883"/>
            <a:chExt cx="8966200" cy="539512"/>
          </a:xfrm>
        </p:grpSpPr>
        <p:grpSp>
          <p:nvGrpSpPr>
            <p:cNvPr id="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31" name="TextBox 30"/>
          <p:cNvSpPr txBox="1"/>
          <p:nvPr/>
        </p:nvSpPr>
        <p:spPr>
          <a:xfrm>
            <a:off x="7988300" y="4356100"/>
            <a:ext cx="977900" cy="369332"/>
          </a:xfrm>
          <a:prstGeom prst="rect">
            <a:avLst/>
          </a:prstGeom>
          <a:noFill/>
        </p:spPr>
        <p:txBody>
          <a:bodyPr wrap="square" rtlCol="0">
            <a:spAutoFit/>
          </a:bodyPr>
          <a:lstStyle/>
          <a:p>
            <a:r>
              <a:rPr lang="en-US" dirty="0" smtClean="0"/>
              <a:t>seconds</a:t>
            </a:r>
            <a:endParaRPr lang="en-US" dirty="0"/>
          </a:p>
        </p:txBody>
      </p:sp>
      <p:sp>
        <p:nvSpPr>
          <p:cNvPr id="32" name="TextBox 31"/>
          <p:cNvSpPr txBox="1"/>
          <p:nvPr/>
        </p:nvSpPr>
        <p:spPr>
          <a:xfrm>
            <a:off x="6411913" y="4366697"/>
            <a:ext cx="977900" cy="369332"/>
          </a:xfrm>
          <a:prstGeom prst="rect">
            <a:avLst/>
          </a:prstGeom>
          <a:noFill/>
        </p:spPr>
        <p:txBody>
          <a:bodyPr wrap="square" rtlCol="0">
            <a:spAutoFit/>
          </a:bodyPr>
          <a:lstStyle/>
          <a:p>
            <a:pPr algn="ctr"/>
            <a:r>
              <a:rPr lang="en-US" dirty="0" err="1" smtClean="0"/>
              <a:t>milli</a:t>
            </a:r>
            <a:endParaRPr lang="en-US" dirty="0"/>
          </a:p>
        </p:txBody>
      </p:sp>
      <p:sp>
        <p:nvSpPr>
          <p:cNvPr id="33" name="TextBox 32"/>
          <p:cNvSpPr txBox="1"/>
          <p:nvPr/>
        </p:nvSpPr>
        <p:spPr>
          <a:xfrm>
            <a:off x="4837113" y="4353997"/>
            <a:ext cx="977900" cy="369332"/>
          </a:xfrm>
          <a:prstGeom prst="rect">
            <a:avLst/>
          </a:prstGeom>
          <a:noFill/>
        </p:spPr>
        <p:txBody>
          <a:bodyPr wrap="square" rtlCol="0">
            <a:spAutoFit/>
          </a:bodyPr>
          <a:lstStyle/>
          <a:p>
            <a:pPr algn="ctr"/>
            <a:r>
              <a:rPr lang="en-US" dirty="0" smtClean="0"/>
              <a:t>micro</a:t>
            </a:r>
            <a:endParaRPr lang="en-US" dirty="0"/>
          </a:p>
        </p:txBody>
      </p:sp>
      <p:sp>
        <p:nvSpPr>
          <p:cNvPr id="34" name="TextBox 33"/>
          <p:cNvSpPr txBox="1"/>
          <p:nvPr/>
        </p:nvSpPr>
        <p:spPr>
          <a:xfrm>
            <a:off x="3275013" y="4353997"/>
            <a:ext cx="977900" cy="369332"/>
          </a:xfrm>
          <a:prstGeom prst="rect">
            <a:avLst/>
          </a:prstGeom>
          <a:noFill/>
        </p:spPr>
        <p:txBody>
          <a:bodyPr wrap="square" rtlCol="0">
            <a:spAutoFit/>
          </a:bodyPr>
          <a:lstStyle/>
          <a:p>
            <a:pPr algn="ctr"/>
            <a:r>
              <a:rPr lang="en-US" dirty="0" err="1" smtClean="0"/>
              <a:t>nano</a:t>
            </a:r>
            <a:endParaRPr lang="en-US" dirty="0"/>
          </a:p>
        </p:txBody>
      </p:sp>
      <p:sp>
        <p:nvSpPr>
          <p:cNvPr id="35" name="TextBox 34"/>
          <p:cNvSpPr txBox="1"/>
          <p:nvPr/>
        </p:nvSpPr>
        <p:spPr>
          <a:xfrm>
            <a:off x="1700213" y="4348163"/>
            <a:ext cx="977900" cy="369332"/>
          </a:xfrm>
          <a:prstGeom prst="rect">
            <a:avLst/>
          </a:prstGeom>
          <a:noFill/>
        </p:spPr>
        <p:txBody>
          <a:bodyPr wrap="square" rtlCol="0">
            <a:spAutoFit/>
          </a:bodyPr>
          <a:lstStyle/>
          <a:p>
            <a:pPr algn="ctr"/>
            <a:r>
              <a:rPr lang="en-US" dirty="0" err="1" smtClean="0"/>
              <a:t>pico</a:t>
            </a:r>
            <a:endParaRPr lang="en-US" dirty="0"/>
          </a:p>
        </p:txBody>
      </p:sp>
      <p:sp>
        <p:nvSpPr>
          <p:cNvPr id="36" name="TextBox 35"/>
          <p:cNvSpPr txBox="1"/>
          <p:nvPr/>
        </p:nvSpPr>
        <p:spPr>
          <a:xfrm>
            <a:off x="112713" y="4353997"/>
            <a:ext cx="977900" cy="369332"/>
          </a:xfrm>
          <a:prstGeom prst="rect">
            <a:avLst/>
          </a:prstGeom>
          <a:noFill/>
        </p:spPr>
        <p:txBody>
          <a:bodyPr wrap="square" rtlCol="0">
            <a:spAutoFit/>
          </a:bodyPr>
          <a:lstStyle/>
          <a:p>
            <a:pPr algn="ctr"/>
            <a:r>
              <a:rPr lang="en-US" dirty="0" err="1" smtClean="0"/>
              <a:t>femto</a:t>
            </a:r>
            <a:endParaRPr lang="en-US" dirty="0"/>
          </a:p>
        </p:txBody>
      </p:sp>
      <p:sp>
        <p:nvSpPr>
          <p:cNvPr id="49" name="Rectangle 48"/>
          <p:cNvSpPr/>
          <p:nvPr/>
        </p:nvSpPr>
        <p:spPr>
          <a:xfrm>
            <a:off x="-63500" y="2031674"/>
            <a:ext cx="1519968" cy="461665"/>
          </a:xfrm>
          <a:prstGeom prst="rect">
            <a:avLst/>
          </a:prstGeom>
        </p:spPr>
        <p:txBody>
          <a:bodyPr wrap="none">
            <a:spAutoFit/>
          </a:bodyPr>
          <a:lstStyle/>
          <a:p>
            <a:pPr algn="ctr"/>
            <a:r>
              <a:rPr lang="en-US" sz="2400" dirty="0" smtClean="0">
                <a:solidFill>
                  <a:srgbClr val="0000FF"/>
                </a:solidFill>
                <a:latin typeface="Arial" pitchFamily="34" charset="0"/>
                <a:cs typeface="Arial" pitchFamily="34" charset="0"/>
              </a:rPr>
              <a:t>Excitation</a:t>
            </a:r>
          </a:p>
        </p:txBody>
      </p:sp>
      <p:sp>
        <p:nvSpPr>
          <p:cNvPr id="51" name="Rectangle 50"/>
          <p:cNvSpPr/>
          <p:nvPr/>
        </p:nvSpPr>
        <p:spPr>
          <a:xfrm>
            <a:off x="5783475" y="2628574"/>
            <a:ext cx="2651687" cy="461665"/>
          </a:xfrm>
          <a:prstGeom prst="rect">
            <a:avLst/>
          </a:prstGeom>
        </p:spPr>
        <p:txBody>
          <a:bodyPr wrap="none">
            <a:spAutoFit/>
          </a:bodyPr>
          <a:lstStyle/>
          <a:p>
            <a:pPr algn="ctr"/>
            <a:r>
              <a:rPr lang="en-US" sz="2400" dirty="0" smtClean="0">
                <a:solidFill>
                  <a:srgbClr val="00CCFF"/>
                </a:solidFill>
                <a:latin typeface="Arial" pitchFamily="34" charset="0"/>
                <a:cs typeface="Arial" pitchFamily="34" charset="0"/>
              </a:rPr>
              <a:t>Phosphorescence</a:t>
            </a:r>
          </a:p>
        </p:txBody>
      </p:sp>
      <p:cxnSp>
        <p:nvCxnSpPr>
          <p:cNvPr id="53" name="Straight Arrow Connector 52"/>
          <p:cNvCxnSpPr>
            <a:stCxn id="51" idx="2"/>
          </p:cNvCxnSpPr>
          <p:nvPr/>
        </p:nvCxnSpPr>
        <p:spPr>
          <a:xfrm flipH="1">
            <a:off x="3975102" y="3090239"/>
            <a:ext cx="3134217" cy="6181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7109319" y="3090239"/>
            <a:ext cx="2034681" cy="6562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flipH="1">
            <a:off x="444502" y="2493339"/>
            <a:ext cx="251982" cy="124046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89163" y="2428776"/>
            <a:ext cx="2034531" cy="461665"/>
          </a:xfrm>
          <a:prstGeom prst="rect">
            <a:avLst/>
          </a:prstGeom>
        </p:spPr>
        <p:txBody>
          <a:bodyPr wrap="none">
            <a:spAutoFit/>
          </a:bodyPr>
          <a:lstStyle/>
          <a:p>
            <a:pPr algn="ctr"/>
            <a:r>
              <a:rPr lang="en-US" sz="2400" dirty="0" smtClean="0">
                <a:solidFill>
                  <a:srgbClr val="008000"/>
                </a:solidFill>
                <a:latin typeface="Arial" pitchFamily="34" charset="0"/>
                <a:cs typeface="Arial" pitchFamily="34" charset="0"/>
              </a:rPr>
              <a:t>Fluorescence</a:t>
            </a:r>
          </a:p>
        </p:txBody>
      </p:sp>
      <p:cxnSp>
        <p:nvCxnSpPr>
          <p:cNvPr id="63" name="Straight Arrow Connector 62"/>
          <p:cNvCxnSpPr>
            <a:stCxn id="62" idx="2"/>
          </p:cNvCxnSpPr>
          <p:nvPr/>
        </p:nvCxnSpPr>
        <p:spPr>
          <a:xfrm>
            <a:off x="3206429" y="2890441"/>
            <a:ext cx="1340171" cy="8687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800100" y="2890441"/>
            <a:ext cx="2406329" cy="8814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7440" y="2901434"/>
            <a:ext cx="2842445" cy="461665"/>
          </a:xfrm>
          <a:prstGeom prst="rect">
            <a:avLst/>
          </a:prstGeom>
        </p:spPr>
        <p:txBody>
          <a:bodyPr wrap="none">
            <a:spAutoFit/>
          </a:bodyPr>
          <a:lstStyle/>
          <a:p>
            <a:r>
              <a:rPr lang="en-US" sz="2400" dirty="0" smtClean="0">
                <a:solidFill>
                  <a:srgbClr val="FFC000"/>
                </a:solidFill>
                <a:latin typeface="Arial" pitchFamily="34" charset="0"/>
                <a:cs typeface="Arial" pitchFamily="34" charset="0"/>
              </a:rPr>
              <a:t>Internal</a:t>
            </a:r>
            <a:r>
              <a:rPr lang="en-US" sz="2000" dirty="0" smtClean="0">
                <a:solidFill>
                  <a:srgbClr val="FFC000"/>
                </a:solidFill>
                <a:latin typeface="Arial" pitchFamily="34" charset="0"/>
                <a:cs typeface="Arial" pitchFamily="34" charset="0"/>
              </a:rPr>
              <a:t> </a:t>
            </a:r>
            <a:r>
              <a:rPr lang="en-US" sz="2400" dirty="0" smtClean="0">
                <a:solidFill>
                  <a:srgbClr val="FFC000"/>
                </a:solidFill>
                <a:latin typeface="Arial" pitchFamily="34" charset="0"/>
                <a:cs typeface="Arial" pitchFamily="34" charset="0"/>
              </a:rPr>
              <a:t>Conversion</a:t>
            </a:r>
            <a:endParaRPr lang="en-US" sz="2000" dirty="0"/>
          </a:p>
        </p:txBody>
      </p:sp>
      <p:cxnSp>
        <p:nvCxnSpPr>
          <p:cNvPr id="72" name="Straight Arrow Connector 71"/>
          <p:cNvCxnSpPr>
            <a:stCxn id="48" idx="2"/>
          </p:cNvCxnSpPr>
          <p:nvPr/>
        </p:nvCxnSpPr>
        <p:spPr>
          <a:xfrm>
            <a:off x="1998663" y="3363099"/>
            <a:ext cx="427037" cy="4215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406400" y="3363099"/>
            <a:ext cx="1592263" cy="3961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73977" y="1955474"/>
            <a:ext cx="3076483" cy="461665"/>
          </a:xfrm>
          <a:prstGeom prst="rect">
            <a:avLst/>
          </a:prstGeom>
        </p:spPr>
        <p:txBody>
          <a:bodyPr wrap="none">
            <a:spAutoFit/>
          </a:bodyPr>
          <a:lstStyle/>
          <a:p>
            <a:pPr algn="ctr"/>
            <a:r>
              <a:rPr lang="en-US" sz="2400" dirty="0" smtClean="0">
                <a:solidFill>
                  <a:srgbClr val="FF0000"/>
                </a:solidFill>
                <a:latin typeface="Arial" pitchFamily="34" charset="0"/>
                <a:cs typeface="Arial" pitchFamily="34" charset="0"/>
              </a:rPr>
              <a:t>Intersystem Crossing</a:t>
            </a:r>
          </a:p>
        </p:txBody>
      </p:sp>
      <p:cxnSp>
        <p:nvCxnSpPr>
          <p:cNvPr id="44" name="Straight Arrow Connector 43"/>
          <p:cNvCxnSpPr/>
          <p:nvPr/>
        </p:nvCxnSpPr>
        <p:spPr>
          <a:xfrm flipH="1">
            <a:off x="2182795" y="1287887"/>
            <a:ext cx="2814208" cy="24888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981978" y="1311498"/>
            <a:ext cx="3904445" cy="24877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833826" y="832866"/>
            <a:ext cx="2307043" cy="461665"/>
          </a:xfrm>
          <a:prstGeom prst="rect">
            <a:avLst/>
          </a:prstGeom>
        </p:spPr>
        <p:txBody>
          <a:bodyPr wrap="none">
            <a:spAutoFit/>
          </a:bodyPr>
          <a:lstStyle/>
          <a:p>
            <a:pPr algn="ctr"/>
            <a:r>
              <a:rPr lang="en-US" sz="2400" dirty="0" smtClean="0">
                <a:latin typeface="Arial" pitchFamily="34" charset="0"/>
                <a:cs typeface="Arial" pitchFamily="34" charset="0"/>
              </a:rPr>
              <a:t>Photochemistry</a:t>
            </a:r>
          </a:p>
        </p:txBody>
      </p:sp>
      <p:cxnSp>
        <p:nvCxnSpPr>
          <p:cNvPr id="54" name="Straight Arrow Connector 53"/>
          <p:cNvCxnSpPr/>
          <p:nvPr/>
        </p:nvCxnSpPr>
        <p:spPr>
          <a:xfrm flipH="1">
            <a:off x="557910" y="1416676"/>
            <a:ext cx="833008" cy="234501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390918" y="1442434"/>
            <a:ext cx="787584" cy="232998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83548" y="998145"/>
            <a:ext cx="2016899" cy="461665"/>
          </a:xfrm>
          <a:prstGeom prst="rect">
            <a:avLst/>
          </a:prstGeom>
        </p:spPr>
        <p:txBody>
          <a:bodyPr wrap="none">
            <a:spAutoFit/>
          </a:bodyPr>
          <a:lstStyle/>
          <a:p>
            <a:pPr algn="ctr"/>
            <a:r>
              <a:rPr lang="en-US" sz="2400" dirty="0" err="1" smtClean="0">
                <a:solidFill>
                  <a:srgbClr val="FF00FF"/>
                </a:solidFill>
                <a:latin typeface="Arial" pitchFamily="34" charset="0"/>
                <a:cs typeface="Arial" pitchFamily="34" charset="0"/>
              </a:rPr>
              <a:t>Isomerization</a:t>
            </a:r>
            <a:endParaRPr lang="en-US" sz="2400" dirty="0" smtClean="0">
              <a:solidFill>
                <a:srgbClr val="FF00FF"/>
              </a:solidFill>
              <a:latin typeface="Arial" pitchFamily="34" charset="0"/>
              <a:cs typeface="Arial" pitchFamily="34" charset="0"/>
            </a:endParaRPr>
          </a:p>
        </p:txBody>
      </p:sp>
      <p:sp>
        <p:nvSpPr>
          <p:cNvPr id="50" name="Right Brace 49"/>
          <p:cNvSpPr/>
          <p:nvPr/>
        </p:nvSpPr>
        <p:spPr>
          <a:xfrm rot="5400000">
            <a:off x="5924548" y="2278857"/>
            <a:ext cx="519908" cy="533479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5218112" y="5154097"/>
            <a:ext cx="1931987" cy="369332"/>
          </a:xfrm>
          <a:prstGeom prst="rect">
            <a:avLst/>
          </a:prstGeom>
          <a:noFill/>
        </p:spPr>
        <p:txBody>
          <a:bodyPr wrap="square" rtlCol="0">
            <a:spAutoFit/>
          </a:bodyPr>
          <a:lstStyle/>
          <a:p>
            <a:pPr algn="ctr"/>
            <a:r>
              <a:rPr lang="en-US" dirty="0" smtClean="0"/>
              <a:t>Nanosecond TA</a:t>
            </a:r>
            <a:endParaRPr lang="en-US" dirty="0"/>
          </a:p>
        </p:txBody>
      </p:sp>
      <p:sp>
        <p:nvSpPr>
          <p:cNvPr id="59" name="Right Brace 58"/>
          <p:cNvSpPr/>
          <p:nvPr/>
        </p:nvSpPr>
        <p:spPr>
          <a:xfrm rot="5400000">
            <a:off x="3499642" y="3510757"/>
            <a:ext cx="519908" cy="315039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2792412" y="5293797"/>
            <a:ext cx="1931987" cy="369332"/>
          </a:xfrm>
          <a:prstGeom prst="rect">
            <a:avLst/>
          </a:prstGeom>
          <a:noFill/>
        </p:spPr>
        <p:txBody>
          <a:bodyPr wrap="square" rtlCol="0">
            <a:spAutoFit/>
          </a:bodyPr>
          <a:lstStyle/>
          <a:p>
            <a:pPr algn="ctr"/>
            <a:r>
              <a:rPr lang="en-US" dirty="0" err="1" smtClean="0"/>
              <a:t>Picosecond</a:t>
            </a:r>
            <a:r>
              <a:rPr lang="en-US" dirty="0" smtClean="0"/>
              <a:t> TA</a:t>
            </a:r>
            <a:endParaRPr lang="en-US" dirty="0"/>
          </a:p>
        </p:txBody>
      </p:sp>
      <p:sp>
        <p:nvSpPr>
          <p:cNvPr id="64" name="Right Brace 63"/>
          <p:cNvSpPr/>
          <p:nvPr/>
        </p:nvSpPr>
        <p:spPr>
          <a:xfrm rot="5400000">
            <a:off x="1378346" y="4057255"/>
            <a:ext cx="519908" cy="2336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671512" y="5408097"/>
            <a:ext cx="1931987" cy="369332"/>
          </a:xfrm>
          <a:prstGeom prst="rect">
            <a:avLst/>
          </a:prstGeom>
          <a:noFill/>
        </p:spPr>
        <p:txBody>
          <a:bodyPr wrap="square" rtlCol="0">
            <a:spAutoFit/>
          </a:bodyPr>
          <a:lstStyle/>
          <a:p>
            <a:pPr algn="ctr"/>
            <a:r>
              <a:rPr lang="en-US" dirty="0" err="1" smtClean="0"/>
              <a:t>Femtosecond</a:t>
            </a:r>
            <a:r>
              <a:rPr lang="en-US" dirty="0" smtClean="0"/>
              <a:t> TA</a:t>
            </a:r>
            <a:endParaRPr lang="en-US" dirty="0"/>
          </a:p>
        </p:txBody>
      </p:sp>
      <p:sp>
        <p:nvSpPr>
          <p:cNvPr id="67" name="TextBox 66"/>
          <p:cNvSpPr txBox="1"/>
          <p:nvPr/>
        </p:nvSpPr>
        <p:spPr>
          <a:xfrm>
            <a:off x="-203200" y="5700197"/>
            <a:ext cx="1931987" cy="369332"/>
          </a:xfrm>
          <a:prstGeom prst="rect">
            <a:avLst/>
          </a:prstGeom>
          <a:noFill/>
        </p:spPr>
        <p:txBody>
          <a:bodyPr wrap="square" rtlCol="0">
            <a:spAutoFit/>
          </a:bodyPr>
          <a:lstStyle/>
          <a:p>
            <a:pPr algn="ctr"/>
            <a:r>
              <a:rPr lang="en-US" dirty="0" err="1" smtClean="0"/>
              <a:t>Attosecond</a:t>
            </a:r>
            <a:r>
              <a:rPr lang="en-US" dirty="0" smtClean="0"/>
              <a:t> TA</a:t>
            </a:r>
            <a:endParaRPr lang="en-US" dirty="0"/>
          </a:p>
        </p:txBody>
      </p:sp>
      <p:sp>
        <p:nvSpPr>
          <p:cNvPr id="68" name="Right Brace 67"/>
          <p:cNvSpPr/>
          <p:nvPr/>
        </p:nvSpPr>
        <p:spPr>
          <a:xfrm rot="5400000">
            <a:off x="32145" y="4425555"/>
            <a:ext cx="583409" cy="19431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Milli</a:t>
            </a:r>
            <a:r>
              <a:rPr lang="en-US" sz="3200" b="1" u="sng" dirty="0" smtClean="0">
                <a:solidFill>
                  <a:schemeClr val="tx2"/>
                </a:solidFill>
              </a:rPr>
              <a:t>- to Microsecond TA (10</a:t>
            </a:r>
            <a:r>
              <a:rPr lang="en-US" sz="3200" b="1" u="sng" baseline="30000" dirty="0" smtClean="0">
                <a:solidFill>
                  <a:schemeClr val="tx2"/>
                </a:solidFill>
              </a:rPr>
              <a:t>-6</a:t>
            </a:r>
            <a:r>
              <a:rPr lang="en-US" sz="3200" b="1" u="sng" dirty="0" smtClean="0">
                <a:solidFill>
                  <a:schemeClr val="tx2"/>
                </a:solidFill>
              </a:rPr>
              <a:t> s)</a:t>
            </a:r>
            <a:endParaRPr lang="en-US" sz="3200" b="1" u="sng" dirty="0">
              <a:solidFill>
                <a:schemeClr val="tx2"/>
              </a:solidFill>
            </a:endParaRPr>
          </a:p>
        </p:txBody>
      </p:sp>
      <p:grpSp>
        <p:nvGrpSpPr>
          <p:cNvPr id="2" name="Group 4"/>
          <p:cNvGrpSpPr/>
          <p:nvPr/>
        </p:nvGrpSpPr>
        <p:grpSpPr>
          <a:xfrm>
            <a:off x="2614684" y="982777"/>
            <a:ext cx="3886057" cy="2184604"/>
            <a:chOff x="291711" y="4025900"/>
            <a:chExt cx="3886057" cy="2184604"/>
          </a:xfrm>
        </p:grpSpPr>
        <p:sp>
          <p:nvSpPr>
            <p:cNvPr id="8" name="Cube 7"/>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0" name="TextBox 9"/>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1" name="TextBox 10"/>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2" name="TextBox 11"/>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3" name="Cube 12"/>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5"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Oval 15"/>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Cube 16"/>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0" name="Oval 19"/>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2" name="Freeform 21"/>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8" name="TextBox 27"/>
          <p:cNvSpPr txBox="1"/>
          <p:nvPr/>
        </p:nvSpPr>
        <p:spPr>
          <a:xfrm>
            <a:off x="963612" y="3343831"/>
            <a:ext cx="7177088" cy="461665"/>
          </a:xfrm>
          <a:prstGeom prst="rect">
            <a:avLst/>
          </a:prstGeom>
          <a:noFill/>
        </p:spPr>
        <p:txBody>
          <a:bodyPr wrap="square" rtlCol="0">
            <a:spAutoFit/>
          </a:bodyPr>
          <a:lstStyle/>
          <a:p>
            <a:pPr>
              <a:spcAft>
                <a:spcPts val="2000"/>
              </a:spcAft>
            </a:pPr>
            <a:r>
              <a:rPr lang="en-US" sz="2400" dirty="0" smtClean="0"/>
              <a:t>First developed in the 1950s (Eigen, Norrish and Porter</a:t>
            </a:r>
            <a:r>
              <a:rPr lang="en-US" sz="2400" dirty="0" smtClean="0"/>
              <a:t>)</a:t>
            </a:r>
            <a:endParaRPr lang="en-US" sz="2400" dirty="0" smtClean="0"/>
          </a:p>
        </p:txBody>
      </p:sp>
      <p:pic>
        <p:nvPicPr>
          <p:cNvPr id="191490" name="Picture 2"/>
          <p:cNvPicPr>
            <a:picLocks noChangeAspect="1" noChangeArrowheads="1"/>
          </p:cNvPicPr>
          <p:nvPr/>
        </p:nvPicPr>
        <p:blipFill>
          <a:blip r:embed="rId2" cstate="print"/>
          <a:srcRect/>
          <a:stretch>
            <a:fillRect/>
          </a:stretch>
        </p:blipFill>
        <p:spPr bwMode="auto">
          <a:xfrm>
            <a:off x="3492500" y="4621213"/>
            <a:ext cx="2105025" cy="485775"/>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3514725" y="4044950"/>
            <a:ext cx="2009775" cy="49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p:cNvPicPr>
            <a:picLocks noChangeAspect="1" noChangeArrowheads="1"/>
          </p:cNvPicPr>
          <p:nvPr/>
        </p:nvPicPr>
        <p:blipFill>
          <a:blip r:embed="rId2" cstate="print"/>
          <a:srcRect/>
          <a:stretch>
            <a:fillRect/>
          </a:stretch>
        </p:blipFill>
        <p:spPr bwMode="auto">
          <a:xfrm>
            <a:off x="1090613" y="1500187"/>
            <a:ext cx="6364287" cy="299968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98500" y="5421313"/>
            <a:ext cx="2105025" cy="485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73125" y="4768850"/>
            <a:ext cx="2009775" cy="495300"/>
          </a:xfrm>
          <a:prstGeom prst="rect">
            <a:avLst/>
          </a:prstGeom>
          <a:noFill/>
          <a:ln w="9525">
            <a:noFill/>
            <a:miter lim="800000"/>
            <a:headEnd/>
            <a:tailEnd/>
          </a:ln>
        </p:spPr>
      </p:pic>
      <p:cxnSp>
        <p:nvCxnSpPr>
          <p:cNvPr id="9" name="Straight Arrow Connector 8"/>
          <p:cNvCxnSpPr/>
          <p:nvPr/>
        </p:nvCxnSpPr>
        <p:spPr>
          <a:xfrm flipH="1">
            <a:off x="1930400" y="2806700"/>
            <a:ext cx="15494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16100" y="834033"/>
            <a:ext cx="3594100" cy="707886"/>
          </a:xfrm>
          <a:prstGeom prst="rect">
            <a:avLst/>
          </a:prstGeom>
        </p:spPr>
        <p:txBody>
          <a:bodyPr wrap="square">
            <a:spAutoFit/>
          </a:bodyPr>
          <a:lstStyle/>
          <a:p>
            <a:pPr algn="ctr"/>
            <a:r>
              <a:rPr lang="en-US" sz="2000" dirty="0" smtClean="0"/>
              <a:t>high-intensity photography lamp</a:t>
            </a:r>
          </a:p>
          <a:p>
            <a:pPr algn="ctr"/>
            <a:r>
              <a:rPr lang="en-US" sz="2000" dirty="0" smtClean="0"/>
              <a:t>1 m quartz tube</a:t>
            </a:r>
            <a:endParaRPr lang="en-US" sz="2000" dirty="0"/>
          </a:p>
        </p:txBody>
      </p:sp>
      <p:pic>
        <p:nvPicPr>
          <p:cNvPr id="190468" name="Picture 4"/>
          <p:cNvPicPr>
            <a:picLocks noChangeAspect="1" noChangeArrowheads="1"/>
          </p:cNvPicPr>
          <p:nvPr/>
        </p:nvPicPr>
        <p:blipFill>
          <a:blip r:embed="rId5" cstate="print"/>
          <a:srcRect/>
          <a:stretch>
            <a:fillRect/>
          </a:stretch>
        </p:blipFill>
        <p:spPr bwMode="auto">
          <a:xfrm>
            <a:off x="4584217" y="4946752"/>
            <a:ext cx="2819400" cy="1799441"/>
          </a:xfrm>
          <a:prstGeom prst="rect">
            <a:avLst/>
          </a:prstGeom>
          <a:noFill/>
          <a:ln w="9525">
            <a:noFill/>
            <a:miter lim="800000"/>
            <a:headEnd/>
            <a:tailEnd/>
          </a:ln>
        </p:spPr>
      </p:pic>
      <p:sp>
        <p:nvSpPr>
          <p:cNvPr id="15" name="Rectangle 14"/>
          <p:cNvSpPr/>
          <p:nvPr/>
        </p:nvSpPr>
        <p:spPr>
          <a:xfrm>
            <a:off x="469900" y="2973457"/>
            <a:ext cx="1943100" cy="400110"/>
          </a:xfrm>
          <a:prstGeom prst="rect">
            <a:avLst/>
          </a:prstGeom>
        </p:spPr>
        <p:txBody>
          <a:bodyPr wrap="square">
            <a:spAutoFit/>
          </a:bodyPr>
          <a:lstStyle/>
          <a:p>
            <a:pPr algn="ctr"/>
            <a:r>
              <a:rPr lang="en-US" sz="2000" dirty="0" smtClean="0"/>
              <a:t>Tungsten lamp</a:t>
            </a:r>
            <a:endParaRPr lang="en-US" sz="2000" dirty="0"/>
          </a:p>
        </p:txBody>
      </p:sp>
      <p:sp>
        <p:nvSpPr>
          <p:cNvPr id="16" name="Rectangle 15"/>
          <p:cNvSpPr/>
          <p:nvPr/>
        </p:nvSpPr>
        <p:spPr>
          <a:xfrm>
            <a:off x="6311900" y="1474857"/>
            <a:ext cx="1943100" cy="707886"/>
          </a:xfrm>
          <a:prstGeom prst="rect">
            <a:avLst/>
          </a:prstGeom>
        </p:spPr>
        <p:txBody>
          <a:bodyPr wrap="square">
            <a:spAutoFit/>
          </a:bodyPr>
          <a:lstStyle/>
          <a:p>
            <a:pPr algn="ctr"/>
            <a:r>
              <a:rPr lang="en-US" sz="2000" dirty="0" smtClean="0"/>
              <a:t>Photomultiplier tube</a:t>
            </a:r>
            <a:endParaRPr lang="en-US" sz="2000" dirty="0"/>
          </a:p>
        </p:txBody>
      </p:sp>
      <p:sp>
        <p:nvSpPr>
          <p:cNvPr id="12" name="Rectangle 11"/>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Milli</a:t>
            </a:r>
            <a:r>
              <a:rPr lang="en-US" sz="3200" b="1" u="sng" dirty="0" smtClean="0">
                <a:solidFill>
                  <a:schemeClr val="tx2"/>
                </a:solidFill>
              </a:rPr>
              <a:t>- to Microsecond TA (10</a:t>
            </a:r>
            <a:r>
              <a:rPr lang="en-US" sz="3200" b="1" u="sng" baseline="30000" dirty="0" smtClean="0">
                <a:solidFill>
                  <a:schemeClr val="tx2"/>
                </a:solidFill>
              </a:rPr>
              <a:t>-6</a:t>
            </a:r>
            <a:r>
              <a:rPr lang="en-US" sz="3200" b="1" u="sng" dirty="0" smtClean="0">
                <a:solidFill>
                  <a:schemeClr val="tx2"/>
                </a:solidFill>
              </a:rPr>
              <a:t> s)</a:t>
            </a:r>
            <a:endParaRPr lang="en-US" sz="3200" b="1" u="sng" dirty="0">
              <a:solidFill>
                <a:schemeClr val="tx2"/>
              </a:solidFill>
            </a:endParaRPr>
          </a:p>
        </p:txBody>
      </p:sp>
    </p:spTree>
    <p:extLst>
      <p:ext uri="{BB962C8B-B14F-4D97-AF65-F5344CB8AC3E}">
        <p14:creationId xmlns="" xmlns:p14="http://schemas.microsoft.com/office/powerpoint/2010/main" val="29170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stCxn id="79" idx="2"/>
          </p:cNvCxnSpPr>
          <p:nvPr/>
        </p:nvCxnSpPr>
        <p:spPr>
          <a:xfrm flipH="1">
            <a:off x="596900" y="2417139"/>
            <a:ext cx="4315319"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4912219" y="2417139"/>
            <a:ext cx="4231781"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Events in Time</a:t>
            </a:r>
            <a:endParaRPr lang="en-US" sz="3200" b="1" u="sng" dirty="0">
              <a:solidFill>
                <a:schemeClr val="tx2"/>
              </a:solidFill>
            </a:endParaRPr>
          </a:p>
        </p:txBody>
      </p:sp>
      <p:grpSp>
        <p:nvGrpSpPr>
          <p:cNvPr id="2" name="Group 29"/>
          <p:cNvGrpSpPr/>
          <p:nvPr/>
        </p:nvGrpSpPr>
        <p:grpSpPr>
          <a:xfrm>
            <a:off x="63500" y="3784283"/>
            <a:ext cx="8966200" cy="539512"/>
            <a:chOff x="63500" y="4393883"/>
            <a:chExt cx="8966200" cy="539512"/>
          </a:xfrm>
        </p:grpSpPr>
        <p:grpSp>
          <p:nvGrpSpPr>
            <p:cNvPr id="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31" name="TextBox 30"/>
          <p:cNvSpPr txBox="1"/>
          <p:nvPr/>
        </p:nvSpPr>
        <p:spPr>
          <a:xfrm>
            <a:off x="7988300" y="4356100"/>
            <a:ext cx="977900" cy="369332"/>
          </a:xfrm>
          <a:prstGeom prst="rect">
            <a:avLst/>
          </a:prstGeom>
          <a:noFill/>
        </p:spPr>
        <p:txBody>
          <a:bodyPr wrap="square" rtlCol="0">
            <a:spAutoFit/>
          </a:bodyPr>
          <a:lstStyle/>
          <a:p>
            <a:r>
              <a:rPr lang="en-US" dirty="0" smtClean="0"/>
              <a:t>seconds</a:t>
            </a:r>
            <a:endParaRPr lang="en-US" dirty="0"/>
          </a:p>
        </p:txBody>
      </p:sp>
      <p:sp>
        <p:nvSpPr>
          <p:cNvPr id="32" name="TextBox 31"/>
          <p:cNvSpPr txBox="1"/>
          <p:nvPr/>
        </p:nvSpPr>
        <p:spPr>
          <a:xfrm>
            <a:off x="6411913" y="4366697"/>
            <a:ext cx="977900" cy="369332"/>
          </a:xfrm>
          <a:prstGeom prst="rect">
            <a:avLst/>
          </a:prstGeom>
          <a:noFill/>
        </p:spPr>
        <p:txBody>
          <a:bodyPr wrap="square" rtlCol="0">
            <a:spAutoFit/>
          </a:bodyPr>
          <a:lstStyle/>
          <a:p>
            <a:pPr algn="ctr"/>
            <a:r>
              <a:rPr lang="en-US" dirty="0" err="1" smtClean="0"/>
              <a:t>milli</a:t>
            </a:r>
            <a:endParaRPr lang="en-US" dirty="0"/>
          </a:p>
        </p:txBody>
      </p:sp>
      <p:sp>
        <p:nvSpPr>
          <p:cNvPr id="33" name="TextBox 32"/>
          <p:cNvSpPr txBox="1"/>
          <p:nvPr/>
        </p:nvSpPr>
        <p:spPr>
          <a:xfrm>
            <a:off x="4837113" y="4353997"/>
            <a:ext cx="977900" cy="369332"/>
          </a:xfrm>
          <a:prstGeom prst="rect">
            <a:avLst/>
          </a:prstGeom>
          <a:noFill/>
        </p:spPr>
        <p:txBody>
          <a:bodyPr wrap="square" rtlCol="0">
            <a:spAutoFit/>
          </a:bodyPr>
          <a:lstStyle/>
          <a:p>
            <a:pPr algn="ctr"/>
            <a:r>
              <a:rPr lang="en-US" dirty="0" smtClean="0"/>
              <a:t>micro</a:t>
            </a:r>
            <a:endParaRPr lang="en-US" dirty="0"/>
          </a:p>
        </p:txBody>
      </p:sp>
      <p:sp>
        <p:nvSpPr>
          <p:cNvPr id="34" name="TextBox 33"/>
          <p:cNvSpPr txBox="1"/>
          <p:nvPr/>
        </p:nvSpPr>
        <p:spPr>
          <a:xfrm>
            <a:off x="3275013" y="4353997"/>
            <a:ext cx="977900" cy="369332"/>
          </a:xfrm>
          <a:prstGeom prst="rect">
            <a:avLst/>
          </a:prstGeom>
          <a:noFill/>
        </p:spPr>
        <p:txBody>
          <a:bodyPr wrap="square" rtlCol="0">
            <a:spAutoFit/>
          </a:bodyPr>
          <a:lstStyle/>
          <a:p>
            <a:pPr algn="ctr"/>
            <a:r>
              <a:rPr lang="en-US" dirty="0" err="1" smtClean="0"/>
              <a:t>nano</a:t>
            </a:r>
            <a:endParaRPr lang="en-US" dirty="0"/>
          </a:p>
        </p:txBody>
      </p:sp>
      <p:sp>
        <p:nvSpPr>
          <p:cNvPr id="35" name="TextBox 34"/>
          <p:cNvSpPr txBox="1"/>
          <p:nvPr/>
        </p:nvSpPr>
        <p:spPr>
          <a:xfrm>
            <a:off x="1700213" y="4348163"/>
            <a:ext cx="977900" cy="369332"/>
          </a:xfrm>
          <a:prstGeom prst="rect">
            <a:avLst/>
          </a:prstGeom>
          <a:noFill/>
        </p:spPr>
        <p:txBody>
          <a:bodyPr wrap="square" rtlCol="0">
            <a:spAutoFit/>
          </a:bodyPr>
          <a:lstStyle/>
          <a:p>
            <a:pPr algn="ctr"/>
            <a:r>
              <a:rPr lang="en-US" dirty="0" err="1" smtClean="0"/>
              <a:t>pico</a:t>
            </a:r>
            <a:endParaRPr lang="en-US" dirty="0"/>
          </a:p>
        </p:txBody>
      </p:sp>
      <p:sp>
        <p:nvSpPr>
          <p:cNvPr id="36" name="TextBox 35"/>
          <p:cNvSpPr txBox="1"/>
          <p:nvPr/>
        </p:nvSpPr>
        <p:spPr>
          <a:xfrm>
            <a:off x="112713" y="4353997"/>
            <a:ext cx="977900" cy="369332"/>
          </a:xfrm>
          <a:prstGeom prst="rect">
            <a:avLst/>
          </a:prstGeom>
          <a:noFill/>
        </p:spPr>
        <p:txBody>
          <a:bodyPr wrap="square" rtlCol="0">
            <a:spAutoFit/>
          </a:bodyPr>
          <a:lstStyle/>
          <a:p>
            <a:pPr algn="ctr"/>
            <a:r>
              <a:rPr lang="en-US" dirty="0" err="1" smtClean="0"/>
              <a:t>femto</a:t>
            </a:r>
            <a:endParaRPr lang="en-US" dirty="0"/>
          </a:p>
        </p:txBody>
      </p:sp>
      <p:sp>
        <p:nvSpPr>
          <p:cNvPr id="37" name="TextBox 36"/>
          <p:cNvSpPr txBox="1"/>
          <p:nvPr/>
        </p:nvSpPr>
        <p:spPr>
          <a:xfrm>
            <a:off x="6399213" y="4658797"/>
            <a:ext cx="977900" cy="369332"/>
          </a:xfrm>
          <a:prstGeom prst="rect">
            <a:avLst/>
          </a:prstGeom>
          <a:noFill/>
        </p:spPr>
        <p:txBody>
          <a:bodyPr wrap="square" rtlCol="0">
            <a:spAutoFit/>
          </a:bodyPr>
          <a:lstStyle/>
          <a:p>
            <a:pPr algn="ctr"/>
            <a:r>
              <a:rPr lang="en-US" dirty="0" smtClean="0"/>
              <a:t>0.001 s</a:t>
            </a:r>
            <a:endParaRPr lang="en-US" dirty="0"/>
          </a:p>
        </p:txBody>
      </p:sp>
      <p:sp>
        <p:nvSpPr>
          <p:cNvPr id="38" name="TextBox 37"/>
          <p:cNvSpPr txBox="1"/>
          <p:nvPr/>
        </p:nvSpPr>
        <p:spPr>
          <a:xfrm>
            <a:off x="4684712" y="4658797"/>
            <a:ext cx="1309687" cy="369332"/>
          </a:xfrm>
          <a:prstGeom prst="rect">
            <a:avLst/>
          </a:prstGeom>
          <a:noFill/>
        </p:spPr>
        <p:txBody>
          <a:bodyPr wrap="square" rtlCol="0">
            <a:spAutoFit/>
          </a:bodyPr>
          <a:lstStyle/>
          <a:p>
            <a:pPr algn="ctr"/>
            <a:r>
              <a:rPr lang="en-US" dirty="0" smtClean="0"/>
              <a:t>0.000001 s</a:t>
            </a:r>
            <a:endParaRPr lang="en-US" dirty="0"/>
          </a:p>
        </p:txBody>
      </p:sp>
      <p:sp>
        <p:nvSpPr>
          <p:cNvPr id="39" name="TextBox 38"/>
          <p:cNvSpPr txBox="1"/>
          <p:nvPr/>
        </p:nvSpPr>
        <p:spPr>
          <a:xfrm>
            <a:off x="2855119" y="4658797"/>
            <a:ext cx="1793081" cy="369332"/>
          </a:xfrm>
          <a:prstGeom prst="rect">
            <a:avLst/>
          </a:prstGeom>
          <a:noFill/>
        </p:spPr>
        <p:txBody>
          <a:bodyPr wrap="square" rtlCol="0">
            <a:spAutoFit/>
          </a:bodyPr>
          <a:lstStyle/>
          <a:p>
            <a:pPr algn="ctr"/>
            <a:r>
              <a:rPr lang="en-US" dirty="0" smtClean="0"/>
              <a:t>0.000 000 001 s</a:t>
            </a:r>
            <a:endParaRPr lang="en-US" dirty="0"/>
          </a:p>
        </p:txBody>
      </p:sp>
      <p:sp>
        <p:nvSpPr>
          <p:cNvPr id="40" name="TextBox 39"/>
          <p:cNvSpPr txBox="1"/>
          <p:nvPr/>
        </p:nvSpPr>
        <p:spPr>
          <a:xfrm>
            <a:off x="1077119" y="4925497"/>
            <a:ext cx="2148681" cy="369332"/>
          </a:xfrm>
          <a:prstGeom prst="rect">
            <a:avLst/>
          </a:prstGeom>
          <a:noFill/>
        </p:spPr>
        <p:txBody>
          <a:bodyPr wrap="square" rtlCol="0">
            <a:spAutoFit/>
          </a:bodyPr>
          <a:lstStyle/>
          <a:p>
            <a:pPr algn="ctr"/>
            <a:r>
              <a:rPr lang="en-US" dirty="0" smtClean="0"/>
              <a:t>0.000 000 000 001 s</a:t>
            </a:r>
            <a:endParaRPr lang="en-US" dirty="0"/>
          </a:p>
        </p:txBody>
      </p:sp>
      <p:sp>
        <p:nvSpPr>
          <p:cNvPr id="41" name="TextBox 40"/>
          <p:cNvSpPr txBox="1"/>
          <p:nvPr/>
        </p:nvSpPr>
        <p:spPr>
          <a:xfrm>
            <a:off x="0" y="5204897"/>
            <a:ext cx="2448718" cy="369332"/>
          </a:xfrm>
          <a:prstGeom prst="rect">
            <a:avLst/>
          </a:prstGeom>
          <a:noFill/>
        </p:spPr>
        <p:txBody>
          <a:bodyPr wrap="square" rtlCol="0">
            <a:spAutoFit/>
          </a:bodyPr>
          <a:lstStyle/>
          <a:p>
            <a:pPr algn="ctr"/>
            <a:r>
              <a:rPr lang="en-US" dirty="0" smtClean="0"/>
              <a:t>0.000 000 000 000 001 s</a:t>
            </a:r>
            <a:endParaRPr lang="en-US" dirty="0"/>
          </a:p>
        </p:txBody>
      </p:sp>
      <p:sp>
        <p:nvSpPr>
          <p:cNvPr id="42" name="TextBox 41"/>
          <p:cNvSpPr txBox="1"/>
          <p:nvPr/>
        </p:nvSpPr>
        <p:spPr>
          <a:xfrm>
            <a:off x="7975600" y="4658797"/>
            <a:ext cx="977900" cy="369332"/>
          </a:xfrm>
          <a:prstGeom prst="rect">
            <a:avLst/>
          </a:prstGeom>
          <a:noFill/>
        </p:spPr>
        <p:txBody>
          <a:bodyPr wrap="square" rtlCol="0">
            <a:spAutoFit/>
          </a:bodyPr>
          <a:lstStyle/>
          <a:p>
            <a:pPr algn="ctr"/>
            <a:r>
              <a:rPr lang="en-US" dirty="0" smtClean="0"/>
              <a:t>1 s</a:t>
            </a:r>
            <a:endParaRPr lang="en-US" dirty="0"/>
          </a:p>
        </p:txBody>
      </p:sp>
      <p:sp>
        <p:nvSpPr>
          <p:cNvPr id="49" name="Rectangle 48"/>
          <p:cNvSpPr/>
          <p:nvPr/>
        </p:nvSpPr>
        <p:spPr>
          <a:xfrm>
            <a:off x="-63500" y="2031674"/>
            <a:ext cx="1519968" cy="461665"/>
          </a:xfrm>
          <a:prstGeom prst="rect">
            <a:avLst/>
          </a:prstGeom>
        </p:spPr>
        <p:txBody>
          <a:bodyPr wrap="none">
            <a:spAutoFit/>
          </a:bodyPr>
          <a:lstStyle/>
          <a:p>
            <a:pPr algn="ctr"/>
            <a:r>
              <a:rPr lang="en-US" sz="2400" dirty="0" smtClean="0">
                <a:solidFill>
                  <a:srgbClr val="0000FF"/>
                </a:solidFill>
                <a:latin typeface="Arial" pitchFamily="34" charset="0"/>
                <a:cs typeface="Arial" pitchFamily="34" charset="0"/>
              </a:rPr>
              <a:t>Excitation</a:t>
            </a:r>
          </a:p>
        </p:txBody>
      </p:sp>
      <p:sp>
        <p:nvSpPr>
          <p:cNvPr id="51" name="Rectangle 50"/>
          <p:cNvSpPr/>
          <p:nvPr/>
        </p:nvSpPr>
        <p:spPr>
          <a:xfrm>
            <a:off x="5783475" y="2628574"/>
            <a:ext cx="2651687" cy="461665"/>
          </a:xfrm>
          <a:prstGeom prst="rect">
            <a:avLst/>
          </a:prstGeom>
        </p:spPr>
        <p:txBody>
          <a:bodyPr wrap="none">
            <a:spAutoFit/>
          </a:bodyPr>
          <a:lstStyle/>
          <a:p>
            <a:pPr algn="ctr"/>
            <a:r>
              <a:rPr lang="en-US" sz="2400" dirty="0" smtClean="0">
                <a:solidFill>
                  <a:srgbClr val="00CCFF"/>
                </a:solidFill>
                <a:latin typeface="Arial" pitchFamily="34" charset="0"/>
                <a:cs typeface="Arial" pitchFamily="34" charset="0"/>
              </a:rPr>
              <a:t>Phosphorescence</a:t>
            </a:r>
          </a:p>
        </p:txBody>
      </p:sp>
      <p:cxnSp>
        <p:nvCxnSpPr>
          <p:cNvPr id="53" name="Straight Arrow Connector 52"/>
          <p:cNvCxnSpPr>
            <a:stCxn id="51" idx="2"/>
          </p:cNvCxnSpPr>
          <p:nvPr/>
        </p:nvCxnSpPr>
        <p:spPr>
          <a:xfrm flipH="1">
            <a:off x="3975102" y="3090239"/>
            <a:ext cx="3134217" cy="6181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7109319" y="3090239"/>
            <a:ext cx="2034681" cy="6562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flipH="1">
            <a:off x="444502" y="2493339"/>
            <a:ext cx="251982" cy="124046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89163" y="2428776"/>
            <a:ext cx="2034531" cy="461665"/>
          </a:xfrm>
          <a:prstGeom prst="rect">
            <a:avLst/>
          </a:prstGeom>
        </p:spPr>
        <p:txBody>
          <a:bodyPr wrap="none">
            <a:spAutoFit/>
          </a:bodyPr>
          <a:lstStyle/>
          <a:p>
            <a:pPr algn="ctr"/>
            <a:r>
              <a:rPr lang="en-US" sz="2400" dirty="0" smtClean="0">
                <a:solidFill>
                  <a:srgbClr val="008000"/>
                </a:solidFill>
                <a:latin typeface="Arial" pitchFamily="34" charset="0"/>
                <a:cs typeface="Arial" pitchFamily="34" charset="0"/>
              </a:rPr>
              <a:t>Fluorescence</a:t>
            </a:r>
          </a:p>
        </p:txBody>
      </p:sp>
      <p:cxnSp>
        <p:nvCxnSpPr>
          <p:cNvPr id="63" name="Straight Arrow Connector 62"/>
          <p:cNvCxnSpPr>
            <a:stCxn id="62" idx="2"/>
          </p:cNvCxnSpPr>
          <p:nvPr/>
        </p:nvCxnSpPr>
        <p:spPr>
          <a:xfrm>
            <a:off x="3206429" y="2890441"/>
            <a:ext cx="1340171" cy="8687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800100" y="2890441"/>
            <a:ext cx="2406329" cy="8814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7440" y="2901434"/>
            <a:ext cx="2842445" cy="461665"/>
          </a:xfrm>
          <a:prstGeom prst="rect">
            <a:avLst/>
          </a:prstGeom>
        </p:spPr>
        <p:txBody>
          <a:bodyPr wrap="none">
            <a:spAutoFit/>
          </a:bodyPr>
          <a:lstStyle/>
          <a:p>
            <a:r>
              <a:rPr lang="en-US" sz="2400" dirty="0" smtClean="0">
                <a:solidFill>
                  <a:srgbClr val="FFC000"/>
                </a:solidFill>
                <a:latin typeface="Arial" pitchFamily="34" charset="0"/>
                <a:cs typeface="Arial" pitchFamily="34" charset="0"/>
              </a:rPr>
              <a:t>Internal</a:t>
            </a:r>
            <a:r>
              <a:rPr lang="en-US" sz="2000" dirty="0" smtClean="0">
                <a:solidFill>
                  <a:srgbClr val="FFC000"/>
                </a:solidFill>
                <a:latin typeface="Arial" pitchFamily="34" charset="0"/>
                <a:cs typeface="Arial" pitchFamily="34" charset="0"/>
              </a:rPr>
              <a:t> </a:t>
            </a:r>
            <a:r>
              <a:rPr lang="en-US" sz="2400" dirty="0" smtClean="0">
                <a:solidFill>
                  <a:srgbClr val="FFC000"/>
                </a:solidFill>
                <a:latin typeface="Arial" pitchFamily="34" charset="0"/>
                <a:cs typeface="Arial" pitchFamily="34" charset="0"/>
              </a:rPr>
              <a:t>Conversion</a:t>
            </a:r>
            <a:endParaRPr lang="en-US" sz="2000" dirty="0"/>
          </a:p>
        </p:txBody>
      </p:sp>
      <p:cxnSp>
        <p:nvCxnSpPr>
          <p:cNvPr id="72" name="Straight Arrow Connector 71"/>
          <p:cNvCxnSpPr>
            <a:stCxn id="48" idx="2"/>
          </p:cNvCxnSpPr>
          <p:nvPr/>
        </p:nvCxnSpPr>
        <p:spPr>
          <a:xfrm>
            <a:off x="1998663" y="3363099"/>
            <a:ext cx="427037" cy="4215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406400" y="3363099"/>
            <a:ext cx="1592263" cy="3961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73977" y="1955474"/>
            <a:ext cx="3076483" cy="461665"/>
          </a:xfrm>
          <a:prstGeom prst="rect">
            <a:avLst/>
          </a:prstGeom>
        </p:spPr>
        <p:txBody>
          <a:bodyPr wrap="none">
            <a:spAutoFit/>
          </a:bodyPr>
          <a:lstStyle/>
          <a:p>
            <a:pPr algn="ctr"/>
            <a:r>
              <a:rPr lang="en-US" sz="2400" dirty="0" smtClean="0">
                <a:solidFill>
                  <a:srgbClr val="FF0000"/>
                </a:solidFill>
                <a:latin typeface="Arial" pitchFamily="34" charset="0"/>
                <a:cs typeface="Arial" pitchFamily="34" charset="0"/>
              </a:rPr>
              <a:t>Intersystem Crossing</a:t>
            </a:r>
          </a:p>
        </p:txBody>
      </p:sp>
      <p:cxnSp>
        <p:nvCxnSpPr>
          <p:cNvPr id="44" name="Straight Arrow Connector 43"/>
          <p:cNvCxnSpPr/>
          <p:nvPr/>
        </p:nvCxnSpPr>
        <p:spPr>
          <a:xfrm flipH="1">
            <a:off x="2182795" y="1287887"/>
            <a:ext cx="2814208" cy="24888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981978" y="1311498"/>
            <a:ext cx="3904445" cy="24877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833826" y="832866"/>
            <a:ext cx="2307043" cy="461665"/>
          </a:xfrm>
          <a:prstGeom prst="rect">
            <a:avLst/>
          </a:prstGeom>
        </p:spPr>
        <p:txBody>
          <a:bodyPr wrap="none">
            <a:spAutoFit/>
          </a:bodyPr>
          <a:lstStyle/>
          <a:p>
            <a:pPr algn="ctr"/>
            <a:r>
              <a:rPr lang="en-US" sz="2400" dirty="0" smtClean="0">
                <a:latin typeface="Arial" pitchFamily="34" charset="0"/>
                <a:cs typeface="Arial" pitchFamily="34" charset="0"/>
              </a:rPr>
              <a:t>Photochemistry</a:t>
            </a:r>
          </a:p>
        </p:txBody>
      </p:sp>
      <p:cxnSp>
        <p:nvCxnSpPr>
          <p:cNvPr id="54" name="Straight Arrow Connector 53"/>
          <p:cNvCxnSpPr/>
          <p:nvPr/>
        </p:nvCxnSpPr>
        <p:spPr>
          <a:xfrm flipH="1">
            <a:off x="557910" y="1416676"/>
            <a:ext cx="833008" cy="234501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390918" y="1442434"/>
            <a:ext cx="787584" cy="232998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83548" y="998145"/>
            <a:ext cx="2016899" cy="461665"/>
          </a:xfrm>
          <a:prstGeom prst="rect">
            <a:avLst/>
          </a:prstGeom>
        </p:spPr>
        <p:txBody>
          <a:bodyPr wrap="none">
            <a:spAutoFit/>
          </a:bodyPr>
          <a:lstStyle/>
          <a:p>
            <a:pPr algn="ctr"/>
            <a:r>
              <a:rPr lang="en-US" sz="2400" dirty="0" err="1" smtClean="0">
                <a:solidFill>
                  <a:srgbClr val="FF00FF"/>
                </a:solidFill>
                <a:latin typeface="Arial" pitchFamily="34" charset="0"/>
                <a:cs typeface="Arial" pitchFamily="34" charset="0"/>
              </a:rPr>
              <a:t>Isomerization</a:t>
            </a:r>
            <a:endParaRPr lang="en-US" sz="2400" dirty="0" smtClean="0">
              <a:solidFill>
                <a:srgbClr val="FF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2" grpId="0"/>
      <p:bldP spid="48" grpId="0"/>
      <p:bldP spid="79" grpId="0"/>
      <p:bldP spid="52"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Milli</a:t>
            </a:r>
            <a:r>
              <a:rPr lang="en-US" sz="3200" b="1" u="sng" dirty="0" smtClean="0">
                <a:solidFill>
                  <a:schemeClr val="tx2"/>
                </a:solidFill>
              </a:rPr>
              <a:t>- to Microsecond TA (10</a:t>
            </a:r>
            <a:r>
              <a:rPr lang="en-US" sz="3200" b="1" u="sng" baseline="30000" dirty="0" smtClean="0">
                <a:solidFill>
                  <a:schemeClr val="tx2"/>
                </a:solidFill>
              </a:rPr>
              <a:t>-6</a:t>
            </a:r>
            <a:r>
              <a:rPr lang="en-US" sz="3200" b="1" u="sng" dirty="0" smtClean="0">
                <a:solidFill>
                  <a:schemeClr val="tx2"/>
                </a:solidFill>
              </a:rPr>
              <a:t> s)</a:t>
            </a:r>
            <a:endParaRPr lang="en-US" sz="3200" b="1" u="sng" dirty="0">
              <a:solidFill>
                <a:schemeClr val="tx2"/>
              </a:solidFill>
            </a:endParaRPr>
          </a:p>
        </p:txBody>
      </p:sp>
      <p:grpSp>
        <p:nvGrpSpPr>
          <p:cNvPr id="2" name="Group 4"/>
          <p:cNvGrpSpPr/>
          <p:nvPr/>
        </p:nvGrpSpPr>
        <p:grpSpPr>
          <a:xfrm>
            <a:off x="2614684" y="982777"/>
            <a:ext cx="3886057" cy="2184604"/>
            <a:chOff x="291711" y="4025900"/>
            <a:chExt cx="3886057" cy="2184604"/>
          </a:xfrm>
        </p:grpSpPr>
        <p:sp>
          <p:nvSpPr>
            <p:cNvPr id="8" name="Cube 7"/>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0" name="TextBox 9"/>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1" name="TextBox 10"/>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2" name="TextBox 11"/>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3" name="Cube 12"/>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5"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Oval 15"/>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Cube 16"/>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0" name="Oval 19"/>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2" name="Freeform 21"/>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8" name="TextBox 27"/>
          <p:cNvSpPr txBox="1"/>
          <p:nvPr/>
        </p:nvSpPr>
        <p:spPr>
          <a:xfrm>
            <a:off x="963612" y="3178731"/>
            <a:ext cx="7177088" cy="3703578"/>
          </a:xfrm>
          <a:prstGeom prst="rect">
            <a:avLst/>
          </a:prstGeom>
          <a:noFill/>
        </p:spPr>
        <p:txBody>
          <a:bodyPr wrap="square" rtlCol="0">
            <a:spAutoFit/>
          </a:bodyPr>
          <a:lstStyle/>
          <a:p>
            <a:pPr>
              <a:spcAft>
                <a:spcPts val="2000"/>
              </a:spcAft>
            </a:pPr>
            <a:r>
              <a:rPr lang="en-US" sz="2400" dirty="0" smtClean="0"/>
              <a:t>First developed in the 1950s (Eigen, Norrish and Porter)</a:t>
            </a:r>
          </a:p>
          <a:p>
            <a:pPr>
              <a:spcAft>
                <a:spcPts val="2000"/>
              </a:spcAft>
            </a:pPr>
            <a:endParaRPr lang="en-US" sz="2400" dirty="0" smtClean="0"/>
          </a:p>
          <a:p>
            <a:pPr>
              <a:spcAft>
                <a:spcPts val="2000"/>
              </a:spcAft>
            </a:pPr>
            <a:endParaRPr lang="en-US" sz="2400" dirty="0" smtClean="0"/>
          </a:p>
          <a:p>
            <a:pPr>
              <a:spcAft>
                <a:spcPts val="2000"/>
              </a:spcAft>
            </a:pPr>
            <a:endParaRPr lang="en-US" sz="2400" dirty="0" smtClean="0"/>
          </a:p>
          <a:p>
            <a:pPr>
              <a:spcAft>
                <a:spcPts val="2000"/>
              </a:spcAft>
            </a:pPr>
            <a:r>
              <a:rPr lang="en-US" sz="2400" dirty="0" smtClean="0"/>
              <a:t>1967 </a:t>
            </a:r>
            <a:r>
              <a:rPr lang="en-US" sz="2400" dirty="0" smtClean="0"/>
              <a:t>Nobel Prize in Chemistry “</a:t>
            </a:r>
            <a:r>
              <a:rPr lang="en-US" sz="2400" i="1" dirty="0" smtClean="0"/>
              <a:t>for studies of </a:t>
            </a:r>
            <a:r>
              <a:rPr lang="en-US" sz="2400" b="1" i="1" dirty="0" smtClean="0"/>
              <a:t>extremely fast</a:t>
            </a:r>
            <a:r>
              <a:rPr lang="en-US" sz="2400" i="1" dirty="0" smtClean="0"/>
              <a:t> chemical reactions, effected by disturbing the equilibrium by means of </a:t>
            </a:r>
            <a:r>
              <a:rPr lang="en-US" sz="2400" b="1" i="1" dirty="0" smtClean="0"/>
              <a:t>very short </a:t>
            </a:r>
            <a:r>
              <a:rPr lang="en-US" sz="2400" i="1" dirty="0" smtClean="0"/>
              <a:t>impulses of energy”</a:t>
            </a:r>
            <a:endParaRPr lang="en-US" sz="2400" dirty="0" smtClean="0"/>
          </a:p>
        </p:txBody>
      </p:sp>
      <p:pic>
        <p:nvPicPr>
          <p:cNvPr id="26" name="Picture 4"/>
          <p:cNvPicPr>
            <a:picLocks noChangeAspect="1" noChangeArrowheads="1"/>
          </p:cNvPicPr>
          <p:nvPr/>
        </p:nvPicPr>
        <p:blipFill>
          <a:blip r:embed="rId2" cstate="print"/>
          <a:srcRect/>
          <a:stretch>
            <a:fillRect/>
          </a:stretch>
        </p:blipFill>
        <p:spPr bwMode="auto">
          <a:xfrm>
            <a:off x="3238017" y="3752953"/>
            <a:ext cx="2591283" cy="1822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1666288" y="1167809"/>
            <a:ext cx="5784056" cy="4955072"/>
            <a:chOff x="1346200" y="1469033"/>
            <a:chExt cx="5784056" cy="4955072"/>
          </a:xfrm>
        </p:grpSpPr>
        <p:pic>
          <p:nvPicPr>
            <p:cNvPr id="189442" name="Picture 2"/>
            <p:cNvPicPr>
              <a:picLocks noChangeAspect="1" noChangeArrowheads="1"/>
            </p:cNvPicPr>
            <p:nvPr/>
          </p:nvPicPr>
          <p:blipFill>
            <a:blip r:embed="rId2" cstate="print"/>
            <a:srcRect/>
            <a:stretch>
              <a:fillRect/>
            </a:stretch>
          </p:blipFill>
          <p:spPr bwMode="auto">
            <a:xfrm>
              <a:off x="1985169" y="1637220"/>
              <a:ext cx="5145087" cy="4786885"/>
            </a:xfrm>
            <a:prstGeom prst="rect">
              <a:avLst/>
            </a:prstGeom>
            <a:noFill/>
            <a:ln w="9525">
              <a:noFill/>
              <a:miter lim="800000"/>
              <a:headEnd/>
              <a:tailEnd/>
            </a:ln>
          </p:spPr>
        </p:pic>
        <p:sp>
          <p:nvSpPr>
            <p:cNvPr id="5" name="Rectangle 4"/>
            <p:cNvSpPr/>
            <p:nvPr/>
          </p:nvSpPr>
          <p:spPr>
            <a:xfrm>
              <a:off x="1346200" y="2380135"/>
              <a:ext cx="2819400" cy="1015663"/>
            </a:xfrm>
            <a:prstGeom prst="rect">
              <a:avLst/>
            </a:prstGeom>
          </p:spPr>
          <p:txBody>
            <a:bodyPr wrap="square">
              <a:spAutoFit/>
            </a:bodyPr>
            <a:lstStyle/>
            <a:p>
              <a:pPr algn="ctr"/>
              <a:r>
                <a:rPr lang="en-US" sz="2000" dirty="0" smtClean="0"/>
                <a:t>Q-switch laser</a:t>
              </a:r>
            </a:p>
            <a:p>
              <a:pPr algn="ctr"/>
              <a:r>
                <a:rPr lang="en-US" sz="2000" dirty="0" err="1" smtClean="0"/>
                <a:t>Nd:YAG</a:t>
              </a:r>
              <a:r>
                <a:rPr lang="en-US" sz="2000" dirty="0" smtClean="0"/>
                <a:t>, </a:t>
              </a:r>
              <a:r>
                <a:rPr lang="en-US" sz="2000" dirty="0" err="1" smtClean="0"/>
                <a:t>Ar</a:t>
              </a:r>
              <a:r>
                <a:rPr lang="en-US" sz="2000" dirty="0" smtClean="0"/>
                <a:t> Ion</a:t>
              </a:r>
            </a:p>
            <a:p>
              <a:pPr algn="ctr"/>
              <a:r>
                <a:rPr lang="en-US" sz="2000" dirty="0" smtClean="0"/>
                <a:t>&lt;10 ns </a:t>
              </a:r>
              <a:r>
                <a:rPr lang="en-US" sz="2000" dirty="0" err="1" smtClean="0"/>
                <a:t>pulsewidth</a:t>
              </a:r>
              <a:endParaRPr lang="en-US" sz="2000" dirty="0"/>
            </a:p>
          </p:txBody>
        </p:sp>
        <p:sp>
          <p:nvSpPr>
            <p:cNvPr id="7" name="Rectangle 6"/>
            <p:cNvSpPr/>
            <p:nvPr/>
          </p:nvSpPr>
          <p:spPr>
            <a:xfrm>
              <a:off x="4737100" y="1469033"/>
              <a:ext cx="2273300" cy="400110"/>
            </a:xfrm>
            <a:prstGeom prst="rect">
              <a:avLst/>
            </a:prstGeom>
          </p:spPr>
          <p:txBody>
            <a:bodyPr wrap="square">
              <a:spAutoFit/>
            </a:bodyPr>
            <a:lstStyle/>
            <a:p>
              <a:pPr algn="ctr"/>
              <a:r>
                <a:rPr lang="en-US" sz="2000" dirty="0" err="1" smtClean="0"/>
                <a:t>Xe</a:t>
              </a:r>
              <a:r>
                <a:rPr lang="en-US" sz="2000" dirty="0" smtClean="0"/>
                <a:t> Flash Lamp</a:t>
              </a:r>
              <a:endParaRPr lang="en-US" sz="2000" dirty="0"/>
            </a:p>
          </p:txBody>
        </p:sp>
        <p:sp>
          <p:nvSpPr>
            <p:cNvPr id="8" name="Rectangle 7"/>
            <p:cNvSpPr/>
            <p:nvPr/>
          </p:nvSpPr>
          <p:spPr>
            <a:xfrm>
              <a:off x="5511800" y="4796433"/>
              <a:ext cx="1333500" cy="707886"/>
            </a:xfrm>
            <a:prstGeom prst="rect">
              <a:avLst/>
            </a:prstGeom>
          </p:spPr>
          <p:txBody>
            <a:bodyPr wrap="square">
              <a:spAutoFit/>
            </a:bodyPr>
            <a:lstStyle/>
            <a:p>
              <a:pPr algn="ctr"/>
              <a:r>
                <a:rPr lang="en-US" sz="2000" dirty="0" smtClean="0"/>
                <a:t>Mono-</a:t>
              </a:r>
            </a:p>
            <a:p>
              <a:pPr algn="ctr"/>
              <a:r>
                <a:rPr lang="en-US" sz="2000" dirty="0" err="1" smtClean="0"/>
                <a:t>chrometer</a:t>
              </a:r>
              <a:endParaRPr lang="en-US" sz="2000" dirty="0"/>
            </a:p>
          </p:txBody>
        </p:sp>
        <p:sp>
          <p:nvSpPr>
            <p:cNvPr id="10" name="Rectangle 9"/>
            <p:cNvSpPr/>
            <p:nvPr/>
          </p:nvSpPr>
          <p:spPr>
            <a:xfrm>
              <a:off x="5588000" y="5748933"/>
              <a:ext cx="863600" cy="400110"/>
            </a:xfrm>
            <a:prstGeom prst="rect">
              <a:avLst/>
            </a:prstGeom>
          </p:spPr>
          <p:txBody>
            <a:bodyPr wrap="square">
              <a:spAutoFit/>
            </a:bodyPr>
            <a:lstStyle/>
            <a:p>
              <a:pPr algn="ctr"/>
              <a:r>
                <a:rPr lang="en-US" sz="2000" dirty="0" smtClean="0"/>
                <a:t>PMT</a:t>
              </a:r>
              <a:endParaRPr lang="en-US" sz="2000" dirty="0"/>
            </a:p>
          </p:txBody>
        </p:sp>
      </p:grpSp>
      <p:sp>
        <p:nvSpPr>
          <p:cNvPr id="13" name="Rectangle 12"/>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Nanosecond TA (10</a:t>
            </a:r>
            <a:r>
              <a:rPr lang="en-US" sz="3200" b="1" u="sng" baseline="30000" dirty="0" smtClean="0">
                <a:solidFill>
                  <a:schemeClr val="tx2"/>
                </a:solidFill>
              </a:rPr>
              <a:t>-9</a:t>
            </a:r>
            <a:r>
              <a:rPr lang="en-US" sz="3200" b="1" u="sng" dirty="0" smtClean="0">
                <a:solidFill>
                  <a:schemeClr val="tx2"/>
                </a:solidFill>
              </a:rPr>
              <a:t> s)</a:t>
            </a:r>
            <a:endParaRPr lang="en-US" sz="3200" b="1" u="sng" dirty="0">
              <a:solidFill>
                <a:schemeClr val="tx2"/>
              </a:solidFill>
            </a:endParaRPr>
          </a:p>
        </p:txBody>
      </p:sp>
    </p:spTree>
    <p:extLst>
      <p:ext uri="{BB962C8B-B14F-4D97-AF65-F5344CB8AC3E}">
        <p14:creationId xmlns="" xmlns:p14="http://schemas.microsoft.com/office/powerpoint/2010/main" val="1192679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Commercial Nanosecond TA systems</a:t>
            </a:r>
            <a:endParaRPr lang="en-US" sz="3200" b="1" u="sng" dirty="0">
              <a:solidFill>
                <a:schemeClr val="tx2"/>
              </a:solidFill>
            </a:endParaRPr>
          </a:p>
        </p:txBody>
      </p:sp>
      <p:pic>
        <p:nvPicPr>
          <p:cNvPr id="118786" name="Picture 2" descr="LP920"/>
          <p:cNvPicPr>
            <a:picLocks noChangeAspect="1" noChangeArrowheads="1"/>
          </p:cNvPicPr>
          <p:nvPr/>
        </p:nvPicPr>
        <p:blipFill>
          <a:blip r:embed="rId2" cstate="print"/>
          <a:srcRect/>
          <a:stretch>
            <a:fillRect/>
          </a:stretch>
        </p:blipFill>
        <p:spPr bwMode="auto">
          <a:xfrm>
            <a:off x="142242" y="1193800"/>
            <a:ext cx="4237671" cy="2354262"/>
          </a:xfrm>
          <a:prstGeom prst="rect">
            <a:avLst/>
          </a:prstGeom>
          <a:noFill/>
        </p:spPr>
      </p:pic>
      <p:sp>
        <p:nvSpPr>
          <p:cNvPr id="5" name="Text Box 16"/>
          <p:cNvSpPr txBox="1">
            <a:spLocks noChangeArrowheads="1"/>
          </p:cNvSpPr>
          <p:nvPr/>
        </p:nvSpPr>
        <p:spPr bwMode="auto">
          <a:xfrm>
            <a:off x="228600" y="715963"/>
            <a:ext cx="4049714"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Edinburgh-LP980</a:t>
            </a:r>
            <a:endParaRPr lang="en-US" sz="2400" u="sng" dirty="0"/>
          </a:p>
        </p:txBody>
      </p:sp>
      <p:sp>
        <p:nvSpPr>
          <p:cNvPr id="8" name="Text Box 16"/>
          <p:cNvSpPr txBox="1">
            <a:spLocks noChangeArrowheads="1"/>
          </p:cNvSpPr>
          <p:nvPr/>
        </p:nvSpPr>
        <p:spPr bwMode="auto">
          <a:xfrm>
            <a:off x="4748213" y="711498"/>
            <a:ext cx="4049714"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Hamamatsu-F157</a:t>
            </a:r>
            <a:endParaRPr lang="en-US" sz="2400" u="sng" dirty="0"/>
          </a:p>
        </p:txBody>
      </p:sp>
      <p:pic>
        <p:nvPicPr>
          <p:cNvPr id="118791" name="Picture 7" descr="PROTEUS – Nanosecond Flash Photolysis Spectrometer"/>
          <p:cNvPicPr>
            <a:picLocks noChangeAspect="1" noChangeArrowheads="1"/>
          </p:cNvPicPr>
          <p:nvPr/>
        </p:nvPicPr>
        <p:blipFill>
          <a:blip r:embed="rId3" cstate="print"/>
          <a:srcRect/>
          <a:stretch>
            <a:fillRect/>
          </a:stretch>
        </p:blipFill>
        <p:spPr bwMode="auto">
          <a:xfrm>
            <a:off x="295275" y="4114800"/>
            <a:ext cx="3898826" cy="2578099"/>
          </a:xfrm>
          <a:prstGeom prst="rect">
            <a:avLst/>
          </a:prstGeom>
          <a:noFill/>
        </p:spPr>
      </p:pic>
      <p:sp>
        <p:nvSpPr>
          <p:cNvPr id="10" name="Text Box 16"/>
          <p:cNvSpPr txBox="1">
            <a:spLocks noChangeArrowheads="1"/>
          </p:cNvSpPr>
          <p:nvPr/>
        </p:nvSpPr>
        <p:spPr bwMode="auto">
          <a:xfrm>
            <a:off x="203200" y="3632200"/>
            <a:ext cx="4049714"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Ultrafast Systems-Proteus</a:t>
            </a:r>
            <a:endParaRPr lang="en-US" sz="2400" u="sng" dirty="0"/>
          </a:p>
        </p:txBody>
      </p:sp>
      <p:sp>
        <p:nvSpPr>
          <p:cNvPr id="11" name="Text Box 16"/>
          <p:cNvSpPr txBox="1">
            <a:spLocks noChangeArrowheads="1"/>
          </p:cNvSpPr>
          <p:nvPr/>
        </p:nvSpPr>
        <p:spPr bwMode="auto">
          <a:xfrm>
            <a:off x="4800600" y="3632200"/>
            <a:ext cx="4049714" cy="461665"/>
          </a:xfrm>
          <a:prstGeom prst="rect">
            <a:avLst/>
          </a:prstGeom>
          <a:noFill/>
          <a:ln w="9525">
            <a:noFill/>
            <a:miter lim="800000"/>
            <a:headEnd/>
            <a:tailEnd/>
          </a:ln>
          <a:effectLst/>
        </p:spPr>
        <p:txBody>
          <a:bodyPr wrap="square">
            <a:spAutoFit/>
          </a:bodyPr>
          <a:lstStyle/>
          <a:p>
            <a:pPr algn="ctr">
              <a:spcBef>
                <a:spcPct val="50000"/>
              </a:spcBef>
            </a:pPr>
            <a:r>
              <a:rPr lang="en-GB" sz="2400" u="sng" dirty="0" smtClean="0"/>
              <a:t>Applied </a:t>
            </a:r>
            <a:r>
              <a:rPr lang="en-GB" sz="2400" u="sng" dirty="0" err="1" smtClean="0"/>
              <a:t>Photophysics</a:t>
            </a:r>
            <a:r>
              <a:rPr lang="en-GB" sz="2400" u="sng" dirty="0" smtClean="0"/>
              <a:t>- LKS80</a:t>
            </a:r>
            <a:endParaRPr lang="en-US" sz="2400" u="sng" dirty="0"/>
          </a:p>
        </p:txBody>
      </p:sp>
      <p:pic>
        <p:nvPicPr>
          <p:cNvPr id="118793" name="Picture 9" descr="http://www.photophysics.com/sites/default/files/styles/content_mast_image_scale_up_and_down/public/images/products/LKS80%20new%20version%201071x449%2072dpi%20flat.png"/>
          <p:cNvPicPr>
            <a:picLocks noChangeAspect="1" noChangeArrowheads="1"/>
          </p:cNvPicPr>
          <p:nvPr/>
        </p:nvPicPr>
        <p:blipFill>
          <a:blip r:embed="rId4" cstate="print"/>
          <a:srcRect/>
          <a:stretch>
            <a:fillRect/>
          </a:stretch>
        </p:blipFill>
        <p:spPr bwMode="auto">
          <a:xfrm>
            <a:off x="4702175" y="4411662"/>
            <a:ext cx="4302125" cy="1801832"/>
          </a:xfrm>
          <a:prstGeom prst="rect">
            <a:avLst/>
          </a:prstGeom>
          <a:noFill/>
        </p:spPr>
      </p:pic>
      <p:pic>
        <p:nvPicPr>
          <p:cNvPr id="188418" name="Picture 2" descr="http://www.hamamatsu.com/cs/Satellite?blobcol=urldata&amp;blobheadername1=content-disposition&amp;blobheadervalue1=inline%3Bfilename%3D1336991121353.jpg&amp;blobkey=id&amp;blobtable=MungoBlobs&amp;blobwhere=1328686513509&amp;ssbinary=true"/>
          <p:cNvPicPr>
            <a:picLocks noChangeAspect="1" noChangeArrowheads="1"/>
          </p:cNvPicPr>
          <p:nvPr/>
        </p:nvPicPr>
        <p:blipFill>
          <a:blip r:embed="rId5" cstate="print"/>
          <a:srcRect/>
          <a:stretch>
            <a:fillRect/>
          </a:stretch>
        </p:blipFill>
        <p:spPr bwMode="auto">
          <a:xfrm>
            <a:off x="5597001" y="1183326"/>
            <a:ext cx="2377454" cy="237745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Commercial Nanosecond TA systems</a:t>
            </a:r>
            <a:endParaRPr lang="en-US" sz="3200" b="1" u="sng" dirty="0">
              <a:solidFill>
                <a:schemeClr val="tx2"/>
              </a:solidFill>
            </a:endParaRPr>
          </a:p>
        </p:txBody>
      </p:sp>
      <p:sp>
        <p:nvSpPr>
          <p:cNvPr id="5" name="Text Box 16"/>
          <p:cNvSpPr txBox="1">
            <a:spLocks noChangeArrowheads="1"/>
          </p:cNvSpPr>
          <p:nvPr/>
        </p:nvSpPr>
        <p:spPr bwMode="auto">
          <a:xfrm>
            <a:off x="5334000" y="2091035"/>
            <a:ext cx="4049714" cy="3785652"/>
          </a:xfrm>
          <a:prstGeom prst="rect">
            <a:avLst/>
          </a:prstGeom>
          <a:noFill/>
          <a:ln w="9525">
            <a:noFill/>
            <a:miter lim="800000"/>
            <a:headEnd/>
            <a:tailEnd/>
          </a:ln>
          <a:effectLst/>
        </p:spPr>
        <p:txBody>
          <a:bodyPr wrap="square">
            <a:spAutoFit/>
          </a:bodyPr>
          <a:lstStyle/>
          <a:p>
            <a:pPr algn="ctr"/>
            <a:r>
              <a:rPr lang="en-GB" sz="2400" u="sng" dirty="0" smtClean="0"/>
              <a:t>Florida State University</a:t>
            </a:r>
          </a:p>
          <a:p>
            <a:pPr algn="ctr"/>
            <a:r>
              <a:rPr lang="en-GB" sz="2400" dirty="0" smtClean="0"/>
              <a:t>Edinburgh-LP980</a:t>
            </a:r>
          </a:p>
          <a:p>
            <a:pPr algn="ctr"/>
            <a:r>
              <a:rPr lang="en-GB" sz="2400" dirty="0" smtClean="0"/>
              <a:t>5 ns to 1 sec</a:t>
            </a:r>
          </a:p>
          <a:p>
            <a:pPr algn="ctr"/>
            <a:r>
              <a:rPr lang="en-GB" sz="2400" dirty="0" err="1" smtClean="0">
                <a:latin typeface="Symbol" pitchFamily="18" charset="2"/>
              </a:rPr>
              <a:t>l</a:t>
            </a:r>
            <a:r>
              <a:rPr lang="en-GB" sz="2400" baseline="-25000" dirty="0" err="1" smtClean="0"/>
              <a:t>ex</a:t>
            </a:r>
            <a:r>
              <a:rPr lang="en-GB" sz="2400" dirty="0" smtClean="0"/>
              <a:t> = 280-1500 nm</a:t>
            </a:r>
          </a:p>
          <a:p>
            <a:pPr algn="ctr"/>
            <a:r>
              <a:rPr lang="en-GB" sz="2400" dirty="0" smtClean="0"/>
              <a:t>CCD</a:t>
            </a:r>
          </a:p>
          <a:p>
            <a:pPr algn="ctr"/>
            <a:r>
              <a:rPr lang="en-GB" sz="2400" dirty="0" smtClean="0"/>
              <a:t>PMT</a:t>
            </a:r>
          </a:p>
          <a:p>
            <a:pPr algn="ctr"/>
            <a:r>
              <a:rPr lang="en-GB" sz="2400" dirty="0" err="1" smtClean="0"/>
              <a:t>InGaS</a:t>
            </a:r>
            <a:endParaRPr lang="en-GB" sz="2400" dirty="0" smtClean="0"/>
          </a:p>
          <a:p>
            <a:pPr algn="ctr"/>
            <a:r>
              <a:rPr lang="en-GB" sz="2400" dirty="0" smtClean="0">
                <a:latin typeface="Symbol" pitchFamily="18" charset="2"/>
              </a:rPr>
              <a:t>l</a:t>
            </a:r>
            <a:r>
              <a:rPr lang="en-GB" sz="2400" baseline="-25000" dirty="0" smtClean="0"/>
              <a:t>abs</a:t>
            </a:r>
            <a:r>
              <a:rPr lang="en-GB" sz="2400" dirty="0" smtClean="0"/>
              <a:t> </a:t>
            </a:r>
            <a:r>
              <a:rPr lang="en-GB" sz="2400" dirty="0" smtClean="0"/>
              <a:t>= 300-1700 nm</a:t>
            </a:r>
          </a:p>
          <a:p>
            <a:pPr algn="ctr"/>
            <a:endParaRPr lang="en-US" sz="2400" dirty="0" smtClean="0"/>
          </a:p>
          <a:p>
            <a:pPr algn="ctr"/>
            <a:endParaRPr lang="en-US" sz="2400" dirty="0"/>
          </a:p>
        </p:txBody>
      </p:sp>
      <p:pic>
        <p:nvPicPr>
          <p:cNvPr id="205826" name="Picture 2" descr="https://pbs.twimg.com/media/Ci6TPwsVEAAGdAx.jpg:large"/>
          <p:cNvPicPr>
            <a:picLocks noChangeAspect="1" noChangeArrowheads="1"/>
          </p:cNvPicPr>
          <p:nvPr/>
        </p:nvPicPr>
        <p:blipFill>
          <a:blip r:embed="rId2" cstate="print"/>
          <a:srcRect/>
          <a:stretch>
            <a:fillRect/>
          </a:stretch>
        </p:blipFill>
        <p:spPr bwMode="auto">
          <a:xfrm>
            <a:off x="190500" y="1574800"/>
            <a:ext cx="5359400" cy="40195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Picosecond</a:t>
            </a:r>
            <a:r>
              <a:rPr lang="en-US" sz="3200" b="1" u="sng" dirty="0" smtClean="0">
                <a:solidFill>
                  <a:schemeClr val="tx2"/>
                </a:solidFill>
              </a:rPr>
              <a:t> TA (10</a:t>
            </a:r>
            <a:r>
              <a:rPr lang="en-US" sz="3200" b="1" u="sng" baseline="30000" dirty="0" smtClean="0">
                <a:solidFill>
                  <a:schemeClr val="tx2"/>
                </a:solidFill>
              </a:rPr>
              <a:t>-12</a:t>
            </a:r>
            <a:r>
              <a:rPr lang="en-US" sz="3200" b="1" u="sng" dirty="0" smtClean="0">
                <a:solidFill>
                  <a:schemeClr val="tx2"/>
                </a:solidFill>
              </a:rPr>
              <a:t> s)</a:t>
            </a:r>
            <a:endParaRPr lang="en-US" sz="3200" b="1" u="sng" dirty="0">
              <a:solidFill>
                <a:schemeClr val="tx2"/>
              </a:solidFill>
            </a:endParaRPr>
          </a:p>
        </p:txBody>
      </p:sp>
      <p:pic>
        <p:nvPicPr>
          <p:cNvPr id="187393" name="Picture 1"/>
          <p:cNvPicPr>
            <a:picLocks noChangeAspect="1" noChangeArrowheads="1"/>
          </p:cNvPicPr>
          <p:nvPr/>
        </p:nvPicPr>
        <p:blipFill>
          <a:blip r:embed="rId2" cstate="print"/>
          <a:srcRect/>
          <a:stretch>
            <a:fillRect/>
          </a:stretch>
        </p:blipFill>
        <p:spPr bwMode="auto">
          <a:xfrm>
            <a:off x="1850315" y="1002744"/>
            <a:ext cx="4789291" cy="5169024"/>
          </a:xfrm>
          <a:prstGeom prst="rect">
            <a:avLst/>
          </a:prstGeom>
          <a:noFill/>
          <a:ln w="9525">
            <a:noFill/>
            <a:miter lim="800000"/>
            <a:headEnd/>
            <a:tailEnd/>
          </a:ln>
        </p:spPr>
      </p:pic>
      <p:sp>
        <p:nvSpPr>
          <p:cNvPr id="6" name="TextBox 5"/>
          <p:cNvSpPr txBox="1"/>
          <p:nvPr/>
        </p:nvSpPr>
        <p:spPr>
          <a:xfrm>
            <a:off x="5919716" y="1110088"/>
            <a:ext cx="1623701" cy="369332"/>
          </a:xfrm>
          <a:prstGeom prst="rect">
            <a:avLst/>
          </a:prstGeom>
          <a:noFill/>
        </p:spPr>
        <p:txBody>
          <a:bodyPr wrap="square" rtlCol="0">
            <a:spAutoFit/>
          </a:bodyPr>
          <a:lstStyle/>
          <a:p>
            <a:r>
              <a:rPr lang="en-US" dirty="0" smtClean="0"/>
              <a:t>Flash Lamp</a:t>
            </a:r>
            <a:endParaRPr lang="en-US" dirty="0"/>
          </a:p>
        </p:txBody>
      </p:sp>
      <p:sp>
        <p:nvSpPr>
          <p:cNvPr id="7" name="TextBox 6"/>
          <p:cNvSpPr txBox="1"/>
          <p:nvPr/>
        </p:nvSpPr>
        <p:spPr>
          <a:xfrm>
            <a:off x="1425020" y="2196486"/>
            <a:ext cx="2529954" cy="369332"/>
          </a:xfrm>
          <a:prstGeom prst="rect">
            <a:avLst/>
          </a:prstGeom>
          <a:noFill/>
        </p:spPr>
        <p:txBody>
          <a:bodyPr wrap="square" rtlCol="0">
            <a:spAutoFit/>
          </a:bodyPr>
          <a:lstStyle/>
          <a:p>
            <a:pPr algn="ctr"/>
            <a:r>
              <a:rPr lang="en-US" dirty="0" smtClean="0"/>
              <a:t>Mode-locked Laser</a:t>
            </a:r>
            <a:endParaRPr lang="en-US" dirty="0"/>
          </a:p>
        </p:txBody>
      </p:sp>
      <p:sp>
        <p:nvSpPr>
          <p:cNvPr id="8" name="TextBox 7"/>
          <p:cNvSpPr txBox="1"/>
          <p:nvPr/>
        </p:nvSpPr>
        <p:spPr>
          <a:xfrm>
            <a:off x="7129632" y="1108679"/>
            <a:ext cx="2057400" cy="646331"/>
          </a:xfrm>
          <a:prstGeom prst="rect">
            <a:avLst/>
          </a:prstGeom>
          <a:noFill/>
        </p:spPr>
        <p:txBody>
          <a:bodyPr wrap="square" rtlCol="0">
            <a:spAutoFit/>
          </a:bodyPr>
          <a:lstStyle/>
          <a:p>
            <a:r>
              <a:rPr lang="en-US" dirty="0" smtClean="0"/>
              <a:t>Or </a:t>
            </a:r>
            <a:r>
              <a:rPr lang="en-US" dirty="0" err="1" smtClean="0"/>
              <a:t>picosecond</a:t>
            </a:r>
            <a:r>
              <a:rPr lang="en-US" dirty="0" smtClean="0"/>
              <a:t> white-light continua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sp>
        <p:nvSpPr>
          <p:cNvPr id="7" name="TextBox 6"/>
          <p:cNvSpPr txBox="1"/>
          <p:nvPr/>
        </p:nvSpPr>
        <p:spPr>
          <a:xfrm>
            <a:off x="1200280" y="1063209"/>
            <a:ext cx="7177088" cy="1826141"/>
          </a:xfrm>
          <a:prstGeom prst="rect">
            <a:avLst/>
          </a:prstGeom>
          <a:noFill/>
        </p:spPr>
        <p:txBody>
          <a:bodyPr wrap="square" rtlCol="0">
            <a:spAutoFit/>
          </a:bodyPr>
          <a:lstStyle/>
          <a:p>
            <a:pPr>
              <a:spcAft>
                <a:spcPts val="2000"/>
              </a:spcAft>
            </a:pPr>
            <a:r>
              <a:rPr lang="en-US" sz="2400" dirty="0" smtClean="0"/>
              <a:t>First developed in the 1980s (A. H. </a:t>
            </a:r>
            <a:r>
              <a:rPr lang="en-US" sz="2400" dirty="0" err="1" smtClean="0"/>
              <a:t>Zawail</a:t>
            </a:r>
            <a:r>
              <a:rPr lang="en-US" sz="2400" dirty="0" smtClean="0"/>
              <a:t>)</a:t>
            </a:r>
          </a:p>
          <a:p>
            <a:pPr>
              <a:spcAft>
                <a:spcPts val="2000"/>
              </a:spcAft>
            </a:pPr>
            <a:r>
              <a:rPr lang="en-US" sz="2400" dirty="0" smtClean="0"/>
              <a:t>1999 Nobel Prize in Chemistry </a:t>
            </a:r>
            <a:r>
              <a:rPr lang="en-US" sz="2400" i="1" dirty="0" smtClean="0"/>
              <a:t>“for his studies of the transition states of chemical reactions using </a:t>
            </a:r>
            <a:r>
              <a:rPr lang="en-US" sz="2400" b="1" i="1" dirty="0" err="1" smtClean="0"/>
              <a:t>femtosecond</a:t>
            </a:r>
            <a:r>
              <a:rPr lang="en-US" sz="2400" b="1" i="1" dirty="0" smtClean="0"/>
              <a:t> </a:t>
            </a:r>
            <a:r>
              <a:rPr lang="en-US" sz="2400" i="1" dirty="0" smtClean="0"/>
              <a:t>spectroscopy"</a:t>
            </a:r>
          </a:p>
        </p:txBody>
      </p:sp>
      <p:pic>
        <p:nvPicPr>
          <p:cNvPr id="185345" name="Picture 1"/>
          <p:cNvPicPr>
            <a:picLocks noChangeAspect="1" noChangeArrowheads="1"/>
          </p:cNvPicPr>
          <p:nvPr/>
        </p:nvPicPr>
        <p:blipFill>
          <a:blip r:embed="rId2" cstate="print"/>
          <a:srcRect/>
          <a:stretch>
            <a:fillRect/>
          </a:stretch>
        </p:blipFill>
        <p:spPr bwMode="auto">
          <a:xfrm>
            <a:off x="2386667" y="3354525"/>
            <a:ext cx="4338809" cy="2406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1"/>
          <p:cNvPicPr>
            <a:picLocks noChangeAspect="1" noChangeArrowheads="1"/>
          </p:cNvPicPr>
          <p:nvPr/>
        </p:nvPicPr>
        <p:blipFill>
          <a:blip r:embed="rId3" cstate="print"/>
          <a:srcRect/>
          <a:stretch>
            <a:fillRect/>
          </a:stretch>
        </p:blipFill>
        <p:spPr bwMode="auto">
          <a:xfrm>
            <a:off x="173821" y="922432"/>
            <a:ext cx="5369249" cy="3480344"/>
          </a:xfrm>
          <a:prstGeom prst="rect">
            <a:avLst/>
          </a:prstGeom>
          <a:noFill/>
          <a:ln w="9525">
            <a:noFill/>
            <a:miter lim="800000"/>
            <a:headEnd/>
            <a:tailEnd/>
          </a:ln>
        </p:spPr>
      </p:pic>
      <p:sp>
        <p:nvSpPr>
          <p:cNvPr id="3" name="TextBox 2"/>
          <p:cNvSpPr txBox="1"/>
          <p:nvPr/>
        </p:nvSpPr>
        <p:spPr>
          <a:xfrm>
            <a:off x="4743326" y="4058461"/>
            <a:ext cx="4539781" cy="2580194"/>
          </a:xfrm>
          <a:prstGeom prst="rect">
            <a:avLst/>
          </a:prstGeom>
          <a:noFill/>
        </p:spPr>
        <p:txBody>
          <a:bodyPr wrap="square" rtlCol="0">
            <a:spAutoFit/>
          </a:bodyPr>
          <a:lstStyle/>
          <a:p>
            <a:pPr>
              <a:spcAft>
                <a:spcPts val="1000"/>
              </a:spcAft>
            </a:pPr>
            <a:r>
              <a:rPr lang="en-US" sz="2000" dirty="0" smtClean="0">
                <a:solidFill>
                  <a:srgbClr val="FF0000"/>
                </a:solidFill>
              </a:rPr>
              <a:t>1)  </a:t>
            </a:r>
            <a:r>
              <a:rPr lang="en-US" sz="2000" dirty="0" err="1" smtClean="0"/>
              <a:t>Femtosecond</a:t>
            </a:r>
            <a:r>
              <a:rPr lang="en-US" sz="2000" dirty="0" smtClean="0"/>
              <a:t> laser pulse</a:t>
            </a:r>
          </a:p>
          <a:p>
            <a:pPr>
              <a:spcAft>
                <a:spcPts val="1000"/>
              </a:spcAft>
            </a:pPr>
            <a:r>
              <a:rPr lang="en-US" sz="2000" dirty="0" smtClean="0">
                <a:solidFill>
                  <a:srgbClr val="FF0000"/>
                </a:solidFill>
              </a:rPr>
              <a:t>2)  </a:t>
            </a:r>
            <a:r>
              <a:rPr lang="en-US" sz="2000" dirty="0" smtClean="0"/>
              <a:t>Beam splitter (into </a:t>
            </a:r>
            <a:r>
              <a:rPr lang="en-US" sz="2000" dirty="0" smtClean="0">
                <a:solidFill>
                  <a:srgbClr val="0000FF"/>
                </a:solidFill>
              </a:rPr>
              <a:t>Pump</a:t>
            </a:r>
            <a:r>
              <a:rPr lang="en-US" sz="2000" dirty="0" smtClean="0"/>
              <a:t> and </a:t>
            </a:r>
            <a:r>
              <a:rPr lang="en-US" sz="2000" dirty="0" smtClean="0">
                <a:solidFill>
                  <a:srgbClr val="008000"/>
                </a:solidFill>
              </a:rPr>
              <a:t>Probe</a:t>
            </a:r>
            <a:r>
              <a:rPr lang="en-US" sz="2000" dirty="0" smtClean="0"/>
              <a:t>)</a:t>
            </a:r>
          </a:p>
          <a:p>
            <a:pPr>
              <a:spcAft>
                <a:spcPts val="1000"/>
              </a:spcAft>
            </a:pPr>
            <a:r>
              <a:rPr lang="en-US" sz="2000" dirty="0" smtClean="0">
                <a:solidFill>
                  <a:srgbClr val="FF0000"/>
                </a:solidFill>
              </a:rPr>
              <a:t>3)  </a:t>
            </a:r>
            <a:r>
              <a:rPr lang="en-US" sz="2000" dirty="0" smtClean="0">
                <a:solidFill>
                  <a:srgbClr val="008000"/>
                </a:solidFill>
              </a:rPr>
              <a:t>Probe </a:t>
            </a:r>
            <a:r>
              <a:rPr lang="en-US" sz="2000" dirty="0" smtClean="0"/>
              <a:t>Travels through </a:t>
            </a:r>
            <a:r>
              <a:rPr lang="en-US" sz="2000" dirty="0" smtClean="0">
                <a:solidFill>
                  <a:srgbClr val="FFC000"/>
                </a:solidFill>
              </a:rPr>
              <a:t>Delay Stage</a:t>
            </a:r>
          </a:p>
          <a:p>
            <a:pPr>
              <a:spcAft>
                <a:spcPts val="1000"/>
              </a:spcAft>
            </a:pPr>
            <a:r>
              <a:rPr lang="en-US" sz="2000" dirty="0" smtClean="0">
                <a:solidFill>
                  <a:srgbClr val="FF0000"/>
                </a:solidFill>
              </a:rPr>
              <a:t>4)  </a:t>
            </a:r>
            <a:r>
              <a:rPr lang="en-US" sz="2000" dirty="0" smtClean="0">
                <a:solidFill>
                  <a:srgbClr val="0000FF"/>
                </a:solidFill>
              </a:rPr>
              <a:t>Pump</a:t>
            </a:r>
            <a:r>
              <a:rPr lang="en-US" sz="2000" dirty="0" smtClean="0">
                <a:solidFill>
                  <a:srgbClr val="FFC000"/>
                </a:solidFill>
              </a:rPr>
              <a:t> </a:t>
            </a:r>
            <a:r>
              <a:rPr lang="en-US" sz="2000" dirty="0" smtClean="0"/>
              <a:t>hits sample (</a:t>
            </a:r>
            <a:r>
              <a:rPr lang="en-US" sz="2000" dirty="0" err="1" smtClean="0"/>
              <a:t>exciation</a:t>
            </a:r>
            <a:r>
              <a:rPr lang="en-US" sz="2000" dirty="0" smtClean="0"/>
              <a:t>)</a:t>
            </a:r>
          </a:p>
          <a:p>
            <a:pPr>
              <a:spcAft>
                <a:spcPts val="1000"/>
              </a:spcAft>
            </a:pPr>
            <a:r>
              <a:rPr lang="en-US" sz="2000" dirty="0" smtClean="0">
                <a:solidFill>
                  <a:srgbClr val="FF0000"/>
                </a:solidFill>
              </a:rPr>
              <a:t>5)  </a:t>
            </a:r>
            <a:r>
              <a:rPr lang="en-US" sz="2000" dirty="0" smtClean="0">
                <a:solidFill>
                  <a:srgbClr val="008000"/>
                </a:solidFill>
              </a:rPr>
              <a:t>Probe</a:t>
            </a:r>
            <a:r>
              <a:rPr lang="en-US" sz="2000" dirty="0" smtClean="0">
                <a:solidFill>
                  <a:srgbClr val="FFC000"/>
                </a:solidFill>
              </a:rPr>
              <a:t> </a:t>
            </a:r>
            <a:r>
              <a:rPr lang="en-US" sz="2000" dirty="0" smtClean="0"/>
              <a:t>hits sample</a:t>
            </a:r>
            <a:endParaRPr lang="en-US" sz="2000" dirty="0" smtClean="0">
              <a:solidFill>
                <a:srgbClr val="FF0000"/>
              </a:solidFill>
            </a:endParaRPr>
          </a:p>
          <a:p>
            <a:pPr>
              <a:spcAft>
                <a:spcPts val="1000"/>
              </a:spcAft>
            </a:pPr>
            <a:r>
              <a:rPr lang="en-US" sz="2000" dirty="0" smtClean="0">
                <a:solidFill>
                  <a:srgbClr val="FF0000"/>
                </a:solidFill>
              </a:rPr>
              <a:t>6)  </a:t>
            </a:r>
            <a:r>
              <a:rPr lang="en-US" sz="2000" dirty="0" smtClean="0"/>
              <a:t>Transmitted </a:t>
            </a:r>
            <a:r>
              <a:rPr lang="en-US" sz="2000" dirty="0" smtClean="0">
                <a:solidFill>
                  <a:srgbClr val="008000"/>
                </a:solidFill>
              </a:rPr>
              <a:t>Probe</a:t>
            </a:r>
            <a:r>
              <a:rPr lang="en-US" sz="2000" dirty="0" smtClean="0">
                <a:solidFill>
                  <a:srgbClr val="FFC000"/>
                </a:solidFill>
              </a:rPr>
              <a:t> </a:t>
            </a:r>
            <a:r>
              <a:rPr lang="en-US" sz="2000" dirty="0" smtClean="0"/>
              <a:t>hits </a:t>
            </a:r>
            <a:r>
              <a:rPr lang="en-US" sz="2000" dirty="0" smtClean="0">
                <a:solidFill>
                  <a:srgbClr val="7030A0"/>
                </a:solidFill>
              </a:rPr>
              <a:t>detector</a:t>
            </a:r>
          </a:p>
        </p:txBody>
      </p:sp>
      <p:sp>
        <p:nvSpPr>
          <p:cNvPr id="16" name="TextBox 15"/>
          <p:cNvSpPr txBox="1"/>
          <p:nvPr/>
        </p:nvSpPr>
        <p:spPr>
          <a:xfrm>
            <a:off x="486137" y="590829"/>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7" name="Rectangle 16"/>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sp>
        <p:nvSpPr>
          <p:cNvPr id="18" name="TextBox 17"/>
          <p:cNvSpPr txBox="1"/>
          <p:nvPr/>
        </p:nvSpPr>
        <p:spPr>
          <a:xfrm>
            <a:off x="5101676" y="1570536"/>
            <a:ext cx="79146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cxnSp>
        <p:nvCxnSpPr>
          <p:cNvPr id="20" name="Straight Arrow Connector 19"/>
          <p:cNvCxnSpPr/>
          <p:nvPr/>
        </p:nvCxnSpPr>
        <p:spPr>
          <a:xfrm flipH="1">
            <a:off x="3135085" y="1698171"/>
            <a:ext cx="620486"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727382" y="1513506"/>
            <a:ext cx="731290" cy="369332"/>
          </a:xfrm>
          <a:prstGeom prst="rect">
            <a:avLst/>
          </a:prstGeom>
        </p:spPr>
        <p:txBody>
          <a:bodyPr wrap="none">
            <a:spAutoFit/>
          </a:bodyPr>
          <a:lstStyle/>
          <a:p>
            <a:r>
              <a:rPr lang="en-US" dirty="0" smtClean="0">
                <a:solidFill>
                  <a:srgbClr val="0000FF"/>
                </a:solidFill>
              </a:rPr>
              <a:t>Pump</a:t>
            </a:r>
            <a:endParaRPr lang="en-US" dirty="0"/>
          </a:p>
        </p:txBody>
      </p:sp>
      <p:cxnSp>
        <p:nvCxnSpPr>
          <p:cNvPr id="22" name="Straight Arrow Connector 21"/>
          <p:cNvCxnSpPr/>
          <p:nvPr/>
        </p:nvCxnSpPr>
        <p:spPr>
          <a:xfrm flipH="1">
            <a:off x="3145970" y="2166256"/>
            <a:ext cx="620486" cy="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27381" y="1981591"/>
            <a:ext cx="738792" cy="369332"/>
          </a:xfrm>
          <a:prstGeom prst="rect">
            <a:avLst/>
          </a:prstGeom>
        </p:spPr>
        <p:txBody>
          <a:bodyPr wrap="none">
            <a:spAutoFit/>
          </a:bodyPr>
          <a:lstStyle/>
          <a:p>
            <a:r>
              <a:rPr lang="en-US" dirty="0" smtClean="0">
                <a:solidFill>
                  <a:srgbClr val="008000"/>
                </a:solidFill>
              </a:rPr>
              <a:t>Probe</a:t>
            </a:r>
            <a:endParaRPr lang="en-US" dirty="0">
              <a:solidFill>
                <a:srgbClr val="008000"/>
              </a:solidFill>
            </a:endParaRPr>
          </a:p>
        </p:txBody>
      </p:sp>
      <p:cxnSp>
        <p:nvCxnSpPr>
          <p:cNvPr id="25" name="Straight Arrow Connector 24"/>
          <p:cNvCxnSpPr/>
          <p:nvPr/>
        </p:nvCxnSpPr>
        <p:spPr>
          <a:xfrm flipH="1">
            <a:off x="1687285" y="2666998"/>
            <a:ext cx="293916"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56902" y="2663824"/>
            <a:ext cx="304800"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42126" y="2471446"/>
            <a:ext cx="1272080" cy="369332"/>
          </a:xfrm>
          <a:prstGeom prst="rect">
            <a:avLst/>
          </a:prstGeom>
        </p:spPr>
        <p:txBody>
          <a:bodyPr wrap="none">
            <a:spAutoFit/>
          </a:bodyPr>
          <a:lstStyle/>
          <a:p>
            <a:r>
              <a:rPr lang="en-US" dirty="0" smtClean="0">
                <a:solidFill>
                  <a:srgbClr val="FFC000"/>
                </a:solidFill>
              </a:rPr>
              <a:t>Delay Stage</a:t>
            </a:r>
            <a:endParaRPr lang="en-US" dirty="0">
              <a:solidFill>
                <a:srgbClr val="FFC000"/>
              </a:solidFill>
            </a:endParaRPr>
          </a:p>
        </p:txBody>
      </p:sp>
      <p:sp>
        <p:nvSpPr>
          <p:cNvPr id="30" name="TextBox 29"/>
          <p:cNvSpPr txBox="1"/>
          <p:nvPr/>
        </p:nvSpPr>
        <p:spPr>
          <a:xfrm>
            <a:off x="1161047" y="2604679"/>
            <a:ext cx="79146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1" name="TextBox 30"/>
          <p:cNvSpPr txBox="1"/>
          <p:nvPr/>
        </p:nvSpPr>
        <p:spPr>
          <a:xfrm>
            <a:off x="2118990" y="2833280"/>
            <a:ext cx="79146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32" name="Rectangle 31"/>
          <p:cNvSpPr/>
          <p:nvPr/>
        </p:nvSpPr>
        <p:spPr>
          <a:xfrm>
            <a:off x="1767953" y="4136962"/>
            <a:ext cx="1005853" cy="369332"/>
          </a:xfrm>
          <a:prstGeom prst="rect">
            <a:avLst/>
          </a:prstGeom>
        </p:spPr>
        <p:txBody>
          <a:bodyPr wrap="none">
            <a:spAutoFit/>
          </a:bodyPr>
          <a:lstStyle/>
          <a:p>
            <a:r>
              <a:rPr lang="en-US" dirty="0" smtClean="0">
                <a:solidFill>
                  <a:srgbClr val="7030A0"/>
                </a:solidFill>
              </a:rPr>
              <a:t>Detector</a:t>
            </a:r>
            <a:endParaRPr lang="en-US" dirty="0">
              <a:solidFill>
                <a:srgbClr val="7030A0"/>
              </a:solidFill>
            </a:endParaRPr>
          </a:p>
        </p:txBody>
      </p:sp>
    </p:spTree>
    <p:extLst>
      <p:ext uri="{BB962C8B-B14F-4D97-AF65-F5344CB8AC3E}">
        <p14:creationId xmlns="" xmlns:p14="http://schemas.microsoft.com/office/powerpoint/2010/main" val="29644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12"/>
          <p:cNvSpPr>
            <a:spLocks/>
          </p:cNvSpPr>
          <p:nvPr/>
        </p:nvSpPr>
        <p:spPr bwMode="auto">
          <a:xfrm>
            <a:off x="1423109" y="3524334"/>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34" name="Text Box 11"/>
          <p:cNvSpPr txBox="1">
            <a:spLocks noChangeArrowheads="1"/>
          </p:cNvSpPr>
          <p:nvPr/>
        </p:nvSpPr>
        <p:spPr bwMode="auto">
          <a:xfrm rot="16200000">
            <a:off x="608613" y="386081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cxnSp>
        <p:nvCxnSpPr>
          <p:cNvPr id="18" name="Straight Arrow Connector 17"/>
          <p:cNvCxnSpPr/>
          <p:nvPr/>
        </p:nvCxnSpPr>
        <p:spPr>
          <a:xfrm flipV="1">
            <a:off x="1400822" y="1648888"/>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12112" y="2540138"/>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12"/>
          <p:cNvSpPr>
            <a:spLocks/>
          </p:cNvSpPr>
          <p:nvPr/>
        </p:nvSpPr>
        <p:spPr bwMode="auto">
          <a:xfrm>
            <a:off x="1975388" y="1579439"/>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25" name="Rectangle 24"/>
          <p:cNvSpPr/>
          <p:nvPr/>
        </p:nvSpPr>
        <p:spPr>
          <a:xfrm>
            <a:off x="1800296" y="1198550"/>
            <a:ext cx="731290" cy="369332"/>
          </a:xfrm>
          <a:prstGeom prst="rect">
            <a:avLst/>
          </a:prstGeom>
        </p:spPr>
        <p:txBody>
          <a:bodyPr wrap="none">
            <a:spAutoFit/>
          </a:bodyPr>
          <a:lstStyle/>
          <a:p>
            <a:r>
              <a:rPr lang="en-US" dirty="0" smtClean="0">
                <a:solidFill>
                  <a:srgbClr val="0099FF"/>
                </a:solidFill>
              </a:rPr>
              <a:t>Pump</a:t>
            </a:r>
            <a:endParaRPr lang="en-US" dirty="0"/>
          </a:p>
        </p:txBody>
      </p:sp>
      <p:sp>
        <p:nvSpPr>
          <p:cNvPr id="26" name="Text Box 11"/>
          <p:cNvSpPr txBox="1">
            <a:spLocks noChangeArrowheads="1"/>
          </p:cNvSpPr>
          <p:nvPr/>
        </p:nvSpPr>
        <p:spPr bwMode="auto">
          <a:xfrm>
            <a:off x="2820995" y="1610110"/>
            <a:ext cx="1657261" cy="707886"/>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solidFill>
                  <a:srgbClr val="FFC000"/>
                </a:solidFill>
              </a:rPr>
              <a:t>Transient Concentration</a:t>
            </a:r>
            <a:endParaRPr lang="en-US" altLang="zh-CN" sz="2000" dirty="0">
              <a:solidFill>
                <a:srgbClr val="FFC000"/>
              </a:solidFill>
            </a:endParaRPr>
          </a:p>
        </p:txBody>
      </p:sp>
      <p:sp>
        <p:nvSpPr>
          <p:cNvPr id="27" name="Text Box 11"/>
          <p:cNvSpPr txBox="1">
            <a:spLocks noChangeArrowheads="1"/>
          </p:cNvSpPr>
          <p:nvPr/>
        </p:nvSpPr>
        <p:spPr bwMode="auto">
          <a:xfrm rot="16200000">
            <a:off x="737642" y="1909099"/>
            <a:ext cx="834733"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a:t>
            </a:r>
            <a:r>
              <a:rPr lang="en-US" altLang="zh-CN" dirty="0" err="1" smtClean="0"/>
              <a:t>Conc</a:t>
            </a:r>
            <a:r>
              <a:rPr lang="en-US" altLang="zh-CN" dirty="0" smtClean="0"/>
              <a:t>]</a:t>
            </a:r>
            <a:endParaRPr lang="en-US" altLang="zh-CN" dirty="0"/>
          </a:p>
        </p:txBody>
      </p:sp>
      <p:sp>
        <p:nvSpPr>
          <p:cNvPr id="28" name="Freeform 27"/>
          <p:cNvSpPr/>
          <p:nvPr/>
        </p:nvSpPr>
        <p:spPr>
          <a:xfrm>
            <a:off x="2044152" y="1579432"/>
            <a:ext cx="1827942" cy="951087"/>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1402750" y="359185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14040" y="448310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12"/>
          <p:cNvSpPr>
            <a:spLocks/>
          </p:cNvSpPr>
          <p:nvPr/>
        </p:nvSpPr>
        <p:spPr bwMode="auto">
          <a:xfrm>
            <a:off x="1977316" y="3522407"/>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32" name="Rectangle 31"/>
          <p:cNvSpPr/>
          <p:nvPr/>
        </p:nvSpPr>
        <p:spPr>
          <a:xfrm>
            <a:off x="1568213" y="3216662"/>
            <a:ext cx="1186420" cy="369332"/>
          </a:xfrm>
          <a:prstGeom prst="rect">
            <a:avLst/>
          </a:prstGeom>
        </p:spPr>
        <p:txBody>
          <a:bodyPr wrap="square">
            <a:spAutoFit/>
          </a:bodyPr>
          <a:lstStyle/>
          <a:p>
            <a:pPr algn="ctr"/>
            <a:r>
              <a:rPr lang="en-US" dirty="0" smtClean="0">
                <a:solidFill>
                  <a:srgbClr val="0099FF"/>
                </a:solidFill>
              </a:rPr>
              <a:t>pump</a:t>
            </a:r>
            <a:endParaRPr lang="en-US" dirty="0"/>
          </a:p>
        </p:txBody>
      </p:sp>
      <p:sp>
        <p:nvSpPr>
          <p:cNvPr id="36" name="Freeform 12"/>
          <p:cNvSpPr>
            <a:spLocks/>
          </p:cNvSpPr>
          <p:nvPr/>
        </p:nvSpPr>
        <p:spPr bwMode="auto">
          <a:xfrm>
            <a:off x="2511681" y="3524334"/>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37" name="Rectangle 36"/>
          <p:cNvSpPr/>
          <p:nvPr/>
        </p:nvSpPr>
        <p:spPr>
          <a:xfrm>
            <a:off x="1863841" y="3218592"/>
            <a:ext cx="1770435" cy="369332"/>
          </a:xfrm>
          <a:prstGeom prst="rect">
            <a:avLst/>
          </a:prstGeom>
        </p:spPr>
        <p:txBody>
          <a:bodyPr wrap="square">
            <a:spAutoFit/>
          </a:bodyPr>
          <a:lstStyle/>
          <a:p>
            <a:pPr algn="ctr"/>
            <a:r>
              <a:rPr lang="en-US" dirty="0" smtClean="0">
                <a:solidFill>
                  <a:srgbClr val="FF0000"/>
                </a:solidFill>
              </a:rPr>
              <a:t>probe</a:t>
            </a:r>
            <a:endParaRPr lang="en-US" dirty="0">
              <a:solidFill>
                <a:srgbClr val="FF0000"/>
              </a:solidFill>
            </a:endParaRPr>
          </a:p>
        </p:txBody>
      </p:sp>
      <p:cxnSp>
        <p:nvCxnSpPr>
          <p:cNvPr id="39" name="Straight Arrow Connector 38"/>
          <p:cNvCxnSpPr/>
          <p:nvPr/>
        </p:nvCxnSpPr>
        <p:spPr>
          <a:xfrm>
            <a:off x="2175902" y="4168635"/>
            <a:ext cx="4745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30549" y="3778527"/>
            <a:ext cx="417743" cy="369332"/>
          </a:xfrm>
          <a:prstGeom prst="rect">
            <a:avLst/>
          </a:prstGeom>
        </p:spPr>
        <p:txBody>
          <a:bodyPr wrap="none">
            <a:spAutoFit/>
          </a:bodyPr>
          <a:lstStyle/>
          <a:p>
            <a:r>
              <a:rPr lang="en-US" dirty="0" smtClean="0"/>
              <a:t>t</a:t>
            </a:r>
            <a:r>
              <a:rPr lang="en-US" baseline="-25000" dirty="0" smtClean="0"/>
              <a:t>d1</a:t>
            </a:r>
            <a:endParaRPr lang="en-US" baseline="-25000" dirty="0"/>
          </a:p>
        </p:txBody>
      </p:sp>
      <p:cxnSp>
        <p:nvCxnSpPr>
          <p:cNvPr id="41" name="Straight Arrow Connector 40"/>
          <p:cNvCxnSpPr/>
          <p:nvPr/>
        </p:nvCxnSpPr>
        <p:spPr>
          <a:xfrm flipV="1">
            <a:off x="5397556" y="359379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97557" y="448504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11"/>
          <p:cNvSpPr txBox="1">
            <a:spLocks noChangeArrowheads="1"/>
          </p:cNvSpPr>
          <p:nvPr/>
        </p:nvSpPr>
        <p:spPr bwMode="auto">
          <a:xfrm rot="16200000">
            <a:off x="4856913" y="3862495"/>
            <a:ext cx="567081"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P(t)</a:t>
            </a:r>
            <a:endParaRPr lang="en-US" altLang="zh-CN" dirty="0"/>
          </a:p>
        </p:txBody>
      </p:sp>
      <p:sp>
        <p:nvSpPr>
          <p:cNvPr id="44" name="Freeform 12"/>
          <p:cNvSpPr>
            <a:spLocks/>
          </p:cNvSpPr>
          <p:nvPr/>
        </p:nvSpPr>
        <p:spPr bwMode="auto">
          <a:xfrm>
            <a:off x="6533902" y="4120179"/>
            <a:ext cx="478308" cy="362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45" name="Rectangle 44"/>
          <p:cNvSpPr/>
          <p:nvPr/>
        </p:nvSpPr>
        <p:spPr>
          <a:xfrm>
            <a:off x="6516168" y="3449704"/>
            <a:ext cx="1700894" cy="923330"/>
          </a:xfrm>
          <a:prstGeom prst="rect">
            <a:avLst/>
          </a:prstGeom>
        </p:spPr>
        <p:txBody>
          <a:bodyPr wrap="square">
            <a:spAutoFit/>
          </a:bodyPr>
          <a:lstStyle/>
          <a:p>
            <a:pPr algn="ctr"/>
            <a:r>
              <a:rPr lang="en-US" dirty="0" smtClean="0">
                <a:solidFill>
                  <a:srgbClr val="7030A0"/>
                </a:solidFill>
              </a:rPr>
              <a:t>Transmitted Light at time 1</a:t>
            </a:r>
          </a:p>
          <a:p>
            <a:pPr algn="ctr"/>
            <a:r>
              <a:rPr lang="en-US" dirty="0" smtClean="0">
                <a:solidFill>
                  <a:srgbClr val="7030A0"/>
                </a:solidFill>
              </a:rPr>
              <a:t>P(t1)</a:t>
            </a:r>
            <a:endParaRPr lang="en-US" dirty="0">
              <a:solidFill>
                <a:srgbClr val="7030A0"/>
              </a:solidFill>
            </a:endParaRPr>
          </a:p>
        </p:txBody>
      </p:sp>
      <p:sp>
        <p:nvSpPr>
          <p:cNvPr id="62" name="Text Box 11"/>
          <p:cNvSpPr txBox="1">
            <a:spLocks noChangeArrowheads="1"/>
          </p:cNvSpPr>
          <p:nvPr/>
        </p:nvSpPr>
        <p:spPr bwMode="auto">
          <a:xfrm>
            <a:off x="3602091" y="254960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3" name="Text Box 11"/>
          <p:cNvSpPr txBox="1">
            <a:spLocks noChangeArrowheads="1"/>
          </p:cNvSpPr>
          <p:nvPr/>
        </p:nvSpPr>
        <p:spPr bwMode="auto">
          <a:xfrm>
            <a:off x="3434684" y="4492556"/>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4" name="Text Box 11"/>
          <p:cNvSpPr txBox="1">
            <a:spLocks noChangeArrowheads="1"/>
          </p:cNvSpPr>
          <p:nvPr/>
        </p:nvSpPr>
        <p:spPr bwMode="auto">
          <a:xfrm>
            <a:off x="7587641" y="448291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65" name="Straight Arrow Connector 64"/>
          <p:cNvCxnSpPr/>
          <p:nvPr/>
        </p:nvCxnSpPr>
        <p:spPr>
          <a:xfrm flipV="1">
            <a:off x="1404682" y="549881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415972" y="639006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Freeform 12"/>
          <p:cNvSpPr>
            <a:spLocks/>
          </p:cNvSpPr>
          <p:nvPr/>
        </p:nvSpPr>
        <p:spPr bwMode="auto">
          <a:xfrm>
            <a:off x="1979248" y="5429365"/>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69" name="Text Box 11"/>
          <p:cNvSpPr txBox="1">
            <a:spLocks noChangeArrowheads="1"/>
          </p:cNvSpPr>
          <p:nvPr/>
        </p:nvSpPr>
        <p:spPr bwMode="auto">
          <a:xfrm rot="16200000">
            <a:off x="610545" y="576777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0" name="Freeform 12"/>
          <p:cNvSpPr>
            <a:spLocks/>
          </p:cNvSpPr>
          <p:nvPr/>
        </p:nvSpPr>
        <p:spPr bwMode="auto">
          <a:xfrm>
            <a:off x="3404888" y="5431292"/>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cxnSp>
        <p:nvCxnSpPr>
          <p:cNvPr id="72" name="Straight Arrow Connector 71"/>
          <p:cNvCxnSpPr/>
          <p:nvPr/>
        </p:nvCxnSpPr>
        <p:spPr>
          <a:xfrm>
            <a:off x="2177832" y="6006154"/>
            <a:ext cx="1340733"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417676" y="5650762"/>
            <a:ext cx="417743" cy="369332"/>
          </a:xfrm>
          <a:prstGeom prst="rect">
            <a:avLst/>
          </a:prstGeom>
        </p:spPr>
        <p:txBody>
          <a:bodyPr wrap="none">
            <a:spAutoFit/>
          </a:bodyPr>
          <a:lstStyle/>
          <a:p>
            <a:r>
              <a:rPr lang="en-US" dirty="0" smtClean="0"/>
              <a:t>t</a:t>
            </a:r>
            <a:r>
              <a:rPr lang="en-US" baseline="-25000" dirty="0" smtClean="0"/>
              <a:t>d2</a:t>
            </a:r>
            <a:endParaRPr lang="en-US" baseline="-25000" dirty="0"/>
          </a:p>
        </p:txBody>
      </p:sp>
      <p:cxnSp>
        <p:nvCxnSpPr>
          <p:cNvPr id="74" name="Straight Arrow Connector 73"/>
          <p:cNvCxnSpPr/>
          <p:nvPr/>
        </p:nvCxnSpPr>
        <p:spPr>
          <a:xfrm flipV="1">
            <a:off x="5399488" y="550075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99489" y="639200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 Box 11"/>
          <p:cNvSpPr txBox="1">
            <a:spLocks noChangeArrowheads="1"/>
          </p:cNvSpPr>
          <p:nvPr/>
        </p:nvSpPr>
        <p:spPr bwMode="auto">
          <a:xfrm rot="16200000">
            <a:off x="4594062" y="576971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7" name="Freeform 12"/>
          <p:cNvSpPr>
            <a:spLocks/>
          </p:cNvSpPr>
          <p:nvPr/>
        </p:nvSpPr>
        <p:spPr bwMode="auto">
          <a:xfrm>
            <a:off x="7427109" y="5572461"/>
            <a:ext cx="478308" cy="817314"/>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79" name="Text Box 11"/>
          <p:cNvSpPr txBox="1">
            <a:spLocks noChangeArrowheads="1"/>
          </p:cNvSpPr>
          <p:nvPr/>
        </p:nvSpPr>
        <p:spPr bwMode="auto">
          <a:xfrm>
            <a:off x="3436616" y="6399514"/>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80" name="Text Box 11"/>
          <p:cNvSpPr txBox="1">
            <a:spLocks noChangeArrowheads="1"/>
          </p:cNvSpPr>
          <p:nvPr/>
        </p:nvSpPr>
        <p:spPr bwMode="auto">
          <a:xfrm>
            <a:off x="7589573" y="6389869"/>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90" name="Straight Arrow Connector 89"/>
          <p:cNvCxnSpPr/>
          <p:nvPr/>
        </p:nvCxnSpPr>
        <p:spPr>
          <a:xfrm flipV="1">
            <a:off x="5399485" y="1654653"/>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399486" y="2545903"/>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 Box 11"/>
          <p:cNvSpPr txBox="1">
            <a:spLocks noChangeArrowheads="1"/>
          </p:cNvSpPr>
          <p:nvPr/>
        </p:nvSpPr>
        <p:spPr bwMode="auto">
          <a:xfrm rot="16200000">
            <a:off x="4862954" y="1912795"/>
            <a:ext cx="558858"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latin typeface="Symbol" pitchFamily="18" charset="2"/>
              </a:rPr>
              <a:t>D</a:t>
            </a:r>
            <a:r>
              <a:rPr lang="en-US" altLang="zh-CN" dirty="0" smtClean="0"/>
              <a:t>A</a:t>
            </a:r>
            <a:endParaRPr lang="en-US" altLang="zh-CN" dirty="0"/>
          </a:p>
        </p:txBody>
      </p:sp>
      <p:sp>
        <p:nvSpPr>
          <p:cNvPr id="93" name="Freeform 12"/>
          <p:cNvSpPr>
            <a:spLocks/>
          </p:cNvSpPr>
          <p:nvPr/>
        </p:nvSpPr>
        <p:spPr bwMode="auto">
          <a:xfrm>
            <a:off x="6045961" y="1591002"/>
            <a:ext cx="478308" cy="95267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95" name="Text Box 11"/>
          <p:cNvSpPr txBox="1">
            <a:spLocks noChangeArrowheads="1"/>
          </p:cNvSpPr>
          <p:nvPr/>
        </p:nvSpPr>
        <p:spPr bwMode="auto">
          <a:xfrm>
            <a:off x="7589570" y="254376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96" name="Freeform 12"/>
          <p:cNvSpPr>
            <a:spLocks/>
          </p:cNvSpPr>
          <p:nvPr/>
        </p:nvSpPr>
        <p:spPr bwMode="auto">
          <a:xfrm>
            <a:off x="6939167" y="2123438"/>
            <a:ext cx="478308" cy="42366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97" name="Freeform 12"/>
          <p:cNvSpPr>
            <a:spLocks/>
          </p:cNvSpPr>
          <p:nvPr/>
        </p:nvSpPr>
        <p:spPr bwMode="auto">
          <a:xfrm>
            <a:off x="6652742" y="1996115"/>
            <a:ext cx="478308" cy="55098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98" name="Freeform 12"/>
          <p:cNvSpPr>
            <a:spLocks/>
          </p:cNvSpPr>
          <p:nvPr/>
        </p:nvSpPr>
        <p:spPr bwMode="auto">
          <a:xfrm>
            <a:off x="6342154" y="1857220"/>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99" name="Freeform 12"/>
          <p:cNvSpPr>
            <a:spLocks/>
          </p:cNvSpPr>
          <p:nvPr/>
        </p:nvSpPr>
        <p:spPr bwMode="auto">
          <a:xfrm>
            <a:off x="5776923" y="1197463"/>
            <a:ext cx="478308" cy="1349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100" name="Freeform 12"/>
          <p:cNvSpPr>
            <a:spLocks/>
          </p:cNvSpPr>
          <p:nvPr/>
        </p:nvSpPr>
        <p:spPr bwMode="auto">
          <a:xfrm>
            <a:off x="7235225" y="2227610"/>
            <a:ext cx="478308" cy="31949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101" name="Freeform 12"/>
          <p:cNvSpPr>
            <a:spLocks/>
          </p:cNvSpPr>
          <p:nvPr/>
        </p:nvSpPr>
        <p:spPr bwMode="auto">
          <a:xfrm>
            <a:off x="7549671" y="2343356"/>
            <a:ext cx="478308" cy="203743"/>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103" name="Rectangle 102"/>
          <p:cNvSpPr/>
          <p:nvPr/>
        </p:nvSpPr>
        <p:spPr>
          <a:xfrm>
            <a:off x="6731270" y="1298844"/>
            <a:ext cx="1708160" cy="369332"/>
          </a:xfrm>
          <a:prstGeom prst="rect">
            <a:avLst/>
          </a:prstGeom>
        </p:spPr>
        <p:txBody>
          <a:bodyPr wrap="none">
            <a:spAutoFit/>
          </a:bodyPr>
          <a:lstStyle/>
          <a:p>
            <a:pPr algn="ctr">
              <a:spcBef>
                <a:spcPct val="50000"/>
              </a:spcBef>
            </a:pPr>
            <a:r>
              <a:rPr lang="en-US" dirty="0" smtClean="0"/>
              <a:t>Graph of t </a:t>
            </a:r>
            <a:r>
              <a:rPr lang="en-US" dirty="0" err="1" smtClean="0"/>
              <a:t>vs</a:t>
            </a:r>
            <a:r>
              <a:rPr lang="en-US" dirty="0" smtClean="0"/>
              <a:t> </a:t>
            </a:r>
            <a:r>
              <a:rPr lang="en-US" altLang="zh-CN" dirty="0" smtClean="0">
                <a:latin typeface="Symbol" pitchFamily="18" charset="2"/>
              </a:rPr>
              <a:t>D</a:t>
            </a:r>
            <a:r>
              <a:rPr lang="en-US" altLang="zh-CN" dirty="0" smtClean="0"/>
              <a:t>A</a:t>
            </a:r>
            <a:endParaRPr lang="en-US" altLang="zh-CN" dirty="0"/>
          </a:p>
        </p:txBody>
      </p:sp>
      <p:sp>
        <p:nvSpPr>
          <p:cNvPr id="57" name="Rectangle 56"/>
          <p:cNvSpPr/>
          <p:nvPr/>
        </p:nvSpPr>
        <p:spPr>
          <a:xfrm>
            <a:off x="1561588" y="5065340"/>
            <a:ext cx="1186420" cy="369332"/>
          </a:xfrm>
          <a:prstGeom prst="rect">
            <a:avLst/>
          </a:prstGeom>
        </p:spPr>
        <p:txBody>
          <a:bodyPr wrap="square">
            <a:spAutoFit/>
          </a:bodyPr>
          <a:lstStyle/>
          <a:p>
            <a:pPr algn="ctr"/>
            <a:r>
              <a:rPr lang="en-US" dirty="0" smtClean="0">
                <a:solidFill>
                  <a:srgbClr val="0099FF"/>
                </a:solidFill>
              </a:rPr>
              <a:t>pump</a:t>
            </a:r>
            <a:endParaRPr lang="en-US" dirty="0"/>
          </a:p>
        </p:txBody>
      </p:sp>
      <p:sp>
        <p:nvSpPr>
          <p:cNvPr id="59" name="Rectangle 14"/>
          <p:cNvSpPr>
            <a:spLocks noChangeArrowheads="1"/>
          </p:cNvSpPr>
          <p:nvPr/>
        </p:nvSpPr>
        <p:spPr bwMode="auto">
          <a:xfrm>
            <a:off x="3150566" y="750403"/>
            <a:ext cx="3211168"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400" dirty="0" smtClean="0"/>
              <a:t>	</a:t>
            </a:r>
            <a:r>
              <a:rPr lang="en-GB" sz="2400" dirty="0" smtClean="0">
                <a:solidFill>
                  <a:srgbClr val="008000"/>
                </a:solidFill>
                <a:latin typeface="Symbol" pitchFamily="18" charset="2"/>
              </a:rPr>
              <a:t>D</a:t>
            </a:r>
            <a:r>
              <a:rPr lang="en-GB" sz="2400" dirty="0" smtClean="0">
                <a:solidFill>
                  <a:srgbClr val="008000"/>
                </a:solidFill>
              </a:rPr>
              <a:t>A</a:t>
            </a:r>
            <a:r>
              <a:rPr lang="en-GB" sz="2400" dirty="0" smtClean="0"/>
              <a:t> = log </a:t>
            </a:r>
            <a:r>
              <a:rPr lang="en-GB" sz="2400" dirty="0" smtClean="0">
                <a:solidFill>
                  <a:srgbClr val="FF0000"/>
                </a:solidFill>
              </a:rPr>
              <a:t>P(0)</a:t>
            </a:r>
            <a:r>
              <a:rPr lang="en-GB" sz="2400" dirty="0" smtClean="0"/>
              <a:t>/</a:t>
            </a:r>
            <a:r>
              <a:rPr lang="en-GB" sz="2400" dirty="0" smtClean="0">
                <a:solidFill>
                  <a:srgbClr val="7030A0"/>
                </a:solidFill>
              </a:rPr>
              <a:t>P(t)</a:t>
            </a:r>
            <a:endParaRPr lang="en-GB" sz="2400" dirty="0">
              <a:solidFill>
                <a:srgbClr val="7030A0"/>
              </a:solidFill>
            </a:endParaRPr>
          </a:p>
        </p:txBody>
      </p:sp>
      <p:sp>
        <p:nvSpPr>
          <p:cNvPr id="82" name="Rectangle 81"/>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sp>
        <p:nvSpPr>
          <p:cNvPr id="83" name="Rectangle 82"/>
          <p:cNvSpPr/>
          <p:nvPr/>
        </p:nvSpPr>
        <p:spPr>
          <a:xfrm>
            <a:off x="2735128" y="5080522"/>
            <a:ext cx="1667273" cy="369332"/>
          </a:xfrm>
          <a:prstGeom prst="rect">
            <a:avLst/>
          </a:prstGeom>
        </p:spPr>
        <p:txBody>
          <a:bodyPr wrap="square">
            <a:spAutoFit/>
          </a:bodyPr>
          <a:lstStyle/>
          <a:p>
            <a:pPr algn="ctr"/>
            <a:r>
              <a:rPr lang="en-US" dirty="0" smtClean="0">
                <a:solidFill>
                  <a:srgbClr val="FF0000"/>
                </a:solidFill>
              </a:rPr>
              <a:t>probe</a:t>
            </a:r>
            <a:endParaRPr lang="en-US" dirty="0">
              <a:solidFill>
                <a:srgbClr val="FF0000"/>
              </a:solidFill>
            </a:endParaRPr>
          </a:p>
        </p:txBody>
      </p:sp>
      <p:sp>
        <p:nvSpPr>
          <p:cNvPr id="60" name="Rectangle 59"/>
          <p:cNvSpPr/>
          <p:nvPr/>
        </p:nvSpPr>
        <p:spPr>
          <a:xfrm>
            <a:off x="6038602" y="5043785"/>
            <a:ext cx="1700894" cy="923330"/>
          </a:xfrm>
          <a:prstGeom prst="rect">
            <a:avLst/>
          </a:prstGeom>
        </p:spPr>
        <p:txBody>
          <a:bodyPr wrap="square">
            <a:spAutoFit/>
          </a:bodyPr>
          <a:lstStyle/>
          <a:p>
            <a:pPr algn="ctr"/>
            <a:r>
              <a:rPr lang="en-US" dirty="0" smtClean="0">
                <a:solidFill>
                  <a:srgbClr val="7030A0"/>
                </a:solidFill>
              </a:rPr>
              <a:t>Transmitted Light at time 1</a:t>
            </a:r>
          </a:p>
          <a:p>
            <a:pPr algn="ctr"/>
            <a:r>
              <a:rPr lang="en-US" dirty="0" smtClean="0">
                <a:solidFill>
                  <a:srgbClr val="7030A0"/>
                </a:solidFill>
              </a:rPr>
              <a:t>P(t2)</a:t>
            </a:r>
            <a:endParaRPr lang="en-US" dirty="0">
              <a:solidFill>
                <a:srgbClr val="7030A0"/>
              </a:solidFill>
            </a:endParaRPr>
          </a:p>
        </p:txBody>
      </p:sp>
      <p:sp>
        <p:nvSpPr>
          <p:cNvPr id="86" name="Rectangle 85"/>
          <p:cNvSpPr/>
          <p:nvPr/>
        </p:nvSpPr>
        <p:spPr>
          <a:xfrm>
            <a:off x="1189316" y="2913659"/>
            <a:ext cx="814043" cy="646331"/>
          </a:xfrm>
          <a:prstGeom prst="rect">
            <a:avLst/>
          </a:prstGeom>
        </p:spPr>
        <p:txBody>
          <a:bodyPr wrap="square">
            <a:spAutoFit/>
          </a:bodyPr>
          <a:lstStyle/>
          <a:p>
            <a:pPr algn="ctr"/>
            <a:r>
              <a:rPr lang="en-US" dirty="0" smtClean="0">
                <a:solidFill>
                  <a:srgbClr val="FF0000"/>
                </a:solidFill>
              </a:rPr>
              <a:t>blank P(0)</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34" grpId="0"/>
      <p:bldP spid="31" grpId="0" animBg="1"/>
      <p:bldP spid="32" grpId="0"/>
      <p:bldP spid="36" grpId="0" animBg="1"/>
      <p:bldP spid="37" grpId="0"/>
      <p:bldP spid="40" grpId="0"/>
      <p:bldP spid="43" grpId="0"/>
      <p:bldP spid="44" grpId="0" animBg="1"/>
      <p:bldP spid="45" grpId="0"/>
      <p:bldP spid="63" grpId="0"/>
      <p:bldP spid="64" grpId="0"/>
      <p:bldP spid="67" grpId="0" animBg="1"/>
      <p:bldP spid="69" grpId="0"/>
      <p:bldP spid="70" grpId="0" animBg="1"/>
      <p:bldP spid="73" grpId="0"/>
      <p:bldP spid="76" grpId="0"/>
      <p:bldP spid="77" grpId="0" animBg="1"/>
      <p:bldP spid="79" grpId="0"/>
      <p:bldP spid="80" grpId="0"/>
      <p:bldP spid="92" grpId="0"/>
      <p:bldP spid="93" grpId="0" animBg="1"/>
      <p:bldP spid="95" grpId="0"/>
      <p:bldP spid="96" grpId="0" animBg="1"/>
      <p:bldP spid="97" grpId="0" animBg="1"/>
      <p:bldP spid="98" grpId="0" animBg="1"/>
      <p:bldP spid="99" grpId="0" animBg="1"/>
      <p:bldP spid="100" grpId="0" animBg="1"/>
      <p:bldP spid="101" grpId="0" animBg="1"/>
      <p:bldP spid="103" grpId="0"/>
      <p:bldP spid="57" grpId="0"/>
      <p:bldP spid="83" grpId="0"/>
      <p:bldP spid="60" grpId="0"/>
      <p:bldP spid="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3150566" y="696613"/>
            <a:ext cx="3211168" cy="495300"/>
          </a:xfrm>
          <a:prstGeom prst="rect">
            <a:avLst/>
          </a:prstGeom>
          <a:noFill/>
          <a:ln w="9525">
            <a:noFill/>
            <a:miter lim="800000"/>
            <a:headEnd/>
            <a:tailEnd/>
          </a:ln>
          <a:effectLst/>
        </p:spPr>
        <p:txBody>
          <a:bodyPr lIns="0" tIns="0" rIns="0" bIns="0"/>
          <a:lstStyle/>
          <a:p>
            <a:pPr marL="342900" indent="-342900" eaLnBrk="1" hangingPunct="1">
              <a:spcBef>
                <a:spcPct val="20000"/>
              </a:spcBef>
            </a:pPr>
            <a:r>
              <a:rPr lang="en-GB" sz="2400" dirty="0" smtClean="0"/>
              <a:t>	</a:t>
            </a:r>
            <a:r>
              <a:rPr lang="en-GB" sz="2400" dirty="0" smtClean="0">
                <a:solidFill>
                  <a:srgbClr val="008000"/>
                </a:solidFill>
                <a:latin typeface="Symbol" pitchFamily="18" charset="2"/>
              </a:rPr>
              <a:t>D</a:t>
            </a:r>
            <a:r>
              <a:rPr lang="en-GB" sz="2400" dirty="0" smtClean="0">
                <a:solidFill>
                  <a:srgbClr val="008000"/>
                </a:solidFill>
              </a:rPr>
              <a:t>A</a:t>
            </a:r>
            <a:r>
              <a:rPr lang="en-GB" sz="2400" dirty="0" smtClean="0"/>
              <a:t> = log </a:t>
            </a:r>
            <a:r>
              <a:rPr lang="en-GB" sz="2400" dirty="0" smtClean="0">
                <a:solidFill>
                  <a:srgbClr val="FF0000"/>
                </a:solidFill>
              </a:rPr>
              <a:t>P(0)</a:t>
            </a:r>
            <a:r>
              <a:rPr lang="en-GB" sz="2400" dirty="0" smtClean="0"/>
              <a:t>/</a:t>
            </a:r>
            <a:r>
              <a:rPr lang="en-GB" sz="2400" dirty="0" smtClean="0">
                <a:solidFill>
                  <a:srgbClr val="7030A0"/>
                </a:solidFill>
              </a:rPr>
              <a:t>P(t)</a:t>
            </a:r>
            <a:endParaRPr lang="en-GB" sz="2400" dirty="0">
              <a:solidFill>
                <a:srgbClr val="7030A0"/>
              </a:solidFill>
            </a:endParaRPr>
          </a:p>
        </p:txBody>
      </p:sp>
      <p:sp>
        <p:nvSpPr>
          <p:cNvPr id="7" name="Rectangle 6"/>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cxnSp>
        <p:nvCxnSpPr>
          <p:cNvPr id="17" name="Straight Arrow Connector 16"/>
          <p:cNvCxnSpPr/>
          <p:nvPr/>
        </p:nvCxnSpPr>
        <p:spPr>
          <a:xfrm flipV="1">
            <a:off x="1065438" y="3537713"/>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65439" y="4428963"/>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11"/>
          <p:cNvSpPr txBox="1">
            <a:spLocks noChangeArrowheads="1"/>
          </p:cNvSpPr>
          <p:nvPr/>
        </p:nvSpPr>
        <p:spPr bwMode="auto">
          <a:xfrm rot="16200000">
            <a:off x="524795" y="3806412"/>
            <a:ext cx="567081"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P(t)</a:t>
            </a:r>
            <a:endParaRPr lang="en-US" altLang="zh-CN" dirty="0"/>
          </a:p>
        </p:txBody>
      </p:sp>
      <p:sp>
        <p:nvSpPr>
          <p:cNvPr id="20" name="Freeform 12"/>
          <p:cNvSpPr>
            <a:spLocks/>
          </p:cNvSpPr>
          <p:nvPr/>
        </p:nvSpPr>
        <p:spPr bwMode="auto">
          <a:xfrm>
            <a:off x="2169254" y="4064096"/>
            <a:ext cx="478308" cy="362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21" name="Rectangle 20"/>
          <p:cNvSpPr/>
          <p:nvPr/>
        </p:nvSpPr>
        <p:spPr>
          <a:xfrm>
            <a:off x="1663185" y="3361347"/>
            <a:ext cx="2349413" cy="646331"/>
          </a:xfrm>
          <a:prstGeom prst="rect">
            <a:avLst/>
          </a:prstGeom>
        </p:spPr>
        <p:txBody>
          <a:bodyPr wrap="square">
            <a:spAutoFit/>
          </a:bodyPr>
          <a:lstStyle/>
          <a:p>
            <a:pPr algn="ctr"/>
            <a:r>
              <a:rPr lang="en-US" dirty="0" smtClean="0">
                <a:solidFill>
                  <a:srgbClr val="7030A0"/>
                </a:solidFill>
              </a:rPr>
              <a:t>Decrease Transmitted light P(t)</a:t>
            </a:r>
            <a:endParaRPr lang="en-US" dirty="0">
              <a:solidFill>
                <a:srgbClr val="7030A0"/>
              </a:solidFill>
            </a:endParaRPr>
          </a:p>
        </p:txBody>
      </p:sp>
      <p:sp>
        <p:nvSpPr>
          <p:cNvPr id="23" name="Text Box 11"/>
          <p:cNvSpPr txBox="1">
            <a:spLocks noChangeArrowheads="1"/>
          </p:cNvSpPr>
          <p:nvPr/>
        </p:nvSpPr>
        <p:spPr bwMode="auto">
          <a:xfrm>
            <a:off x="3255523" y="442682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24" name="Straight Arrow Connector 23"/>
          <p:cNvCxnSpPr/>
          <p:nvPr/>
        </p:nvCxnSpPr>
        <p:spPr>
          <a:xfrm flipV="1">
            <a:off x="1065438" y="493611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5439" y="582736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11"/>
          <p:cNvSpPr txBox="1">
            <a:spLocks noChangeArrowheads="1"/>
          </p:cNvSpPr>
          <p:nvPr/>
        </p:nvSpPr>
        <p:spPr bwMode="auto">
          <a:xfrm rot="16200000">
            <a:off x="528907" y="5194256"/>
            <a:ext cx="558858"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latin typeface="Symbol" pitchFamily="18" charset="2"/>
              </a:rPr>
              <a:t>D</a:t>
            </a:r>
            <a:r>
              <a:rPr lang="en-US" altLang="zh-CN" dirty="0" smtClean="0"/>
              <a:t>A</a:t>
            </a:r>
            <a:endParaRPr lang="en-US" altLang="zh-CN" dirty="0"/>
          </a:p>
        </p:txBody>
      </p:sp>
      <p:sp>
        <p:nvSpPr>
          <p:cNvPr id="28" name="Text Box 11"/>
          <p:cNvSpPr txBox="1">
            <a:spLocks noChangeArrowheads="1"/>
          </p:cNvSpPr>
          <p:nvPr/>
        </p:nvSpPr>
        <p:spPr bwMode="auto">
          <a:xfrm>
            <a:off x="3255523" y="5825229"/>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31" name="Freeform 12"/>
          <p:cNvSpPr>
            <a:spLocks/>
          </p:cNvSpPr>
          <p:nvPr/>
        </p:nvSpPr>
        <p:spPr bwMode="auto">
          <a:xfrm>
            <a:off x="2169477" y="5138681"/>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35" name="Rectangle 34"/>
          <p:cNvSpPr/>
          <p:nvPr/>
        </p:nvSpPr>
        <p:spPr>
          <a:xfrm>
            <a:off x="2623135" y="5060802"/>
            <a:ext cx="1708160" cy="369332"/>
          </a:xfrm>
          <a:prstGeom prst="rect">
            <a:avLst/>
          </a:prstGeom>
        </p:spPr>
        <p:txBody>
          <a:bodyPr wrap="none">
            <a:spAutoFit/>
          </a:bodyPr>
          <a:lstStyle/>
          <a:p>
            <a:pPr algn="ctr">
              <a:spcBef>
                <a:spcPct val="50000"/>
              </a:spcBef>
            </a:pPr>
            <a:r>
              <a:rPr lang="en-US" dirty="0" smtClean="0"/>
              <a:t>Graph of t </a:t>
            </a:r>
            <a:r>
              <a:rPr lang="en-US" dirty="0" err="1" smtClean="0"/>
              <a:t>vs</a:t>
            </a:r>
            <a:r>
              <a:rPr lang="en-US" dirty="0" smtClean="0"/>
              <a:t> </a:t>
            </a:r>
            <a:r>
              <a:rPr lang="en-US" altLang="zh-CN" dirty="0" smtClean="0">
                <a:latin typeface="Symbol" pitchFamily="18" charset="2"/>
              </a:rPr>
              <a:t>D</a:t>
            </a:r>
            <a:r>
              <a:rPr lang="en-US" altLang="zh-CN" dirty="0" smtClean="0"/>
              <a:t>A</a:t>
            </a:r>
            <a:endParaRPr lang="en-US" altLang="zh-CN" dirty="0"/>
          </a:p>
        </p:txBody>
      </p:sp>
      <p:sp>
        <p:nvSpPr>
          <p:cNvPr id="36" name="Freeform 12"/>
          <p:cNvSpPr>
            <a:spLocks/>
          </p:cNvSpPr>
          <p:nvPr/>
        </p:nvSpPr>
        <p:spPr bwMode="auto">
          <a:xfrm>
            <a:off x="1089611" y="1813812"/>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37" name="Text Box 11"/>
          <p:cNvSpPr txBox="1">
            <a:spLocks noChangeArrowheads="1"/>
          </p:cNvSpPr>
          <p:nvPr/>
        </p:nvSpPr>
        <p:spPr bwMode="auto">
          <a:xfrm rot="16200000">
            <a:off x="275115" y="215029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cxnSp>
        <p:nvCxnSpPr>
          <p:cNvPr id="38" name="Straight Arrow Connector 37"/>
          <p:cNvCxnSpPr/>
          <p:nvPr/>
        </p:nvCxnSpPr>
        <p:spPr>
          <a:xfrm flipV="1">
            <a:off x="1069252" y="188133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080542" y="277258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reeform 12"/>
          <p:cNvSpPr>
            <a:spLocks/>
          </p:cNvSpPr>
          <p:nvPr/>
        </p:nvSpPr>
        <p:spPr bwMode="auto">
          <a:xfrm>
            <a:off x="1643818" y="1811885"/>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41" name="Rectangle 40"/>
          <p:cNvSpPr/>
          <p:nvPr/>
        </p:nvSpPr>
        <p:spPr>
          <a:xfrm>
            <a:off x="1234715" y="1506140"/>
            <a:ext cx="1186420" cy="369332"/>
          </a:xfrm>
          <a:prstGeom prst="rect">
            <a:avLst/>
          </a:prstGeom>
        </p:spPr>
        <p:txBody>
          <a:bodyPr wrap="square">
            <a:spAutoFit/>
          </a:bodyPr>
          <a:lstStyle/>
          <a:p>
            <a:pPr algn="ctr"/>
            <a:r>
              <a:rPr lang="en-US" dirty="0" smtClean="0">
                <a:solidFill>
                  <a:srgbClr val="0099FF"/>
                </a:solidFill>
              </a:rPr>
              <a:t>pump</a:t>
            </a:r>
            <a:endParaRPr lang="en-US" dirty="0"/>
          </a:p>
        </p:txBody>
      </p:sp>
      <p:sp>
        <p:nvSpPr>
          <p:cNvPr id="42" name="Freeform 12"/>
          <p:cNvSpPr>
            <a:spLocks/>
          </p:cNvSpPr>
          <p:nvPr/>
        </p:nvSpPr>
        <p:spPr bwMode="auto">
          <a:xfrm>
            <a:off x="2178183" y="1813812"/>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43" name="Rectangle 42"/>
          <p:cNvSpPr/>
          <p:nvPr/>
        </p:nvSpPr>
        <p:spPr>
          <a:xfrm>
            <a:off x="1530343" y="1508070"/>
            <a:ext cx="1770435" cy="369332"/>
          </a:xfrm>
          <a:prstGeom prst="rect">
            <a:avLst/>
          </a:prstGeom>
        </p:spPr>
        <p:txBody>
          <a:bodyPr wrap="square">
            <a:spAutoFit/>
          </a:bodyPr>
          <a:lstStyle/>
          <a:p>
            <a:pPr algn="ctr"/>
            <a:r>
              <a:rPr lang="en-US" dirty="0" smtClean="0">
                <a:solidFill>
                  <a:srgbClr val="FF0000"/>
                </a:solidFill>
              </a:rPr>
              <a:t>probe</a:t>
            </a:r>
            <a:endParaRPr lang="en-US" dirty="0">
              <a:solidFill>
                <a:srgbClr val="FF0000"/>
              </a:solidFill>
            </a:endParaRPr>
          </a:p>
        </p:txBody>
      </p:sp>
      <p:cxnSp>
        <p:nvCxnSpPr>
          <p:cNvPr id="44" name="Straight Arrow Connector 43"/>
          <p:cNvCxnSpPr/>
          <p:nvPr/>
        </p:nvCxnSpPr>
        <p:spPr>
          <a:xfrm>
            <a:off x="1842404" y="2458113"/>
            <a:ext cx="4745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897051" y="2068005"/>
            <a:ext cx="417743" cy="369332"/>
          </a:xfrm>
          <a:prstGeom prst="rect">
            <a:avLst/>
          </a:prstGeom>
        </p:spPr>
        <p:txBody>
          <a:bodyPr wrap="none">
            <a:spAutoFit/>
          </a:bodyPr>
          <a:lstStyle/>
          <a:p>
            <a:r>
              <a:rPr lang="en-US" dirty="0" smtClean="0"/>
              <a:t>t</a:t>
            </a:r>
            <a:r>
              <a:rPr lang="en-US" baseline="-25000" dirty="0" smtClean="0"/>
              <a:t>d1</a:t>
            </a:r>
            <a:endParaRPr lang="en-US" baseline="-25000" dirty="0"/>
          </a:p>
        </p:txBody>
      </p:sp>
      <p:sp>
        <p:nvSpPr>
          <p:cNvPr id="46" name="Text Box 11"/>
          <p:cNvSpPr txBox="1">
            <a:spLocks noChangeArrowheads="1"/>
          </p:cNvSpPr>
          <p:nvPr/>
        </p:nvSpPr>
        <p:spPr bwMode="auto">
          <a:xfrm>
            <a:off x="3101186" y="2782034"/>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47" name="Rectangle 46"/>
          <p:cNvSpPr/>
          <p:nvPr/>
        </p:nvSpPr>
        <p:spPr>
          <a:xfrm>
            <a:off x="855818" y="1203137"/>
            <a:ext cx="814043" cy="646331"/>
          </a:xfrm>
          <a:prstGeom prst="rect">
            <a:avLst/>
          </a:prstGeom>
        </p:spPr>
        <p:txBody>
          <a:bodyPr wrap="square">
            <a:spAutoFit/>
          </a:bodyPr>
          <a:lstStyle/>
          <a:p>
            <a:pPr algn="ctr"/>
            <a:r>
              <a:rPr lang="en-US" dirty="0" smtClean="0">
                <a:solidFill>
                  <a:srgbClr val="FF0000"/>
                </a:solidFill>
              </a:rPr>
              <a:t>blank P(0)</a:t>
            </a:r>
            <a:endParaRPr lang="en-US" dirty="0">
              <a:solidFill>
                <a:srgbClr val="FF0000"/>
              </a:solidFill>
            </a:endParaRPr>
          </a:p>
        </p:txBody>
      </p:sp>
      <p:sp>
        <p:nvSpPr>
          <p:cNvPr id="48" name="TextBox 47"/>
          <p:cNvSpPr txBox="1"/>
          <p:nvPr/>
        </p:nvSpPr>
        <p:spPr>
          <a:xfrm>
            <a:off x="1639528" y="828331"/>
            <a:ext cx="1423788" cy="461665"/>
          </a:xfrm>
          <a:prstGeom prst="rect">
            <a:avLst/>
          </a:prstGeom>
          <a:noFill/>
        </p:spPr>
        <p:txBody>
          <a:bodyPr wrap="none" rtlCol="0">
            <a:spAutoFit/>
          </a:bodyPr>
          <a:lstStyle/>
          <a:p>
            <a:r>
              <a:rPr lang="en-US" sz="2400" dirty="0" smtClean="0"/>
              <a:t>P(t) &lt; P(0)</a:t>
            </a:r>
            <a:endParaRPr lang="en-US" sz="2400" dirty="0"/>
          </a:p>
        </p:txBody>
      </p:sp>
      <p:sp>
        <p:nvSpPr>
          <p:cNvPr id="49" name="TextBox 48"/>
          <p:cNvSpPr txBox="1"/>
          <p:nvPr/>
        </p:nvSpPr>
        <p:spPr>
          <a:xfrm>
            <a:off x="671662" y="6488668"/>
            <a:ext cx="3356386" cy="369332"/>
          </a:xfrm>
          <a:prstGeom prst="rect">
            <a:avLst/>
          </a:prstGeom>
          <a:noFill/>
        </p:spPr>
        <p:txBody>
          <a:bodyPr wrap="square" rtlCol="0">
            <a:spAutoFit/>
          </a:bodyPr>
          <a:lstStyle/>
          <a:p>
            <a:pPr algn="ctr"/>
            <a:r>
              <a:rPr lang="en-US" dirty="0" smtClean="0"/>
              <a:t>New species after laser pulse.</a:t>
            </a:r>
            <a:endParaRPr lang="en-US" dirty="0"/>
          </a:p>
        </p:txBody>
      </p:sp>
      <p:sp>
        <p:nvSpPr>
          <p:cNvPr id="50" name="TextBox 49"/>
          <p:cNvSpPr txBox="1"/>
          <p:nvPr/>
        </p:nvSpPr>
        <p:spPr>
          <a:xfrm>
            <a:off x="6374686" y="819363"/>
            <a:ext cx="1423788" cy="461665"/>
          </a:xfrm>
          <a:prstGeom prst="rect">
            <a:avLst/>
          </a:prstGeom>
          <a:noFill/>
        </p:spPr>
        <p:txBody>
          <a:bodyPr wrap="none" rtlCol="0">
            <a:spAutoFit/>
          </a:bodyPr>
          <a:lstStyle/>
          <a:p>
            <a:r>
              <a:rPr lang="en-US" sz="2400" dirty="0" smtClean="0"/>
              <a:t>P(t) &gt; P(0)</a:t>
            </a:r>
            <a:endParaRPr lang="en-US" sz="2400" dirty="0"/>
          </a:p>
        </p:txBody>
      </p:sp>
      <p:sp>
        <p:nvSpPr>
          <p:cNvPr id="51" name="Freeform 12"/>
          <p:cNvSpPr>
            <a:spLocks/>
          </p:cNvSpPr>
          <p:nvPr/>
        </p:nvSpPr>
        <p:spPr bwMode="auto">
          <a:xfrm>
            <a:off x="5631140" y="1814666"/>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52" name="Text Box 11"/>
          <p:cNvSpPr txBox="1">
            <a:spLocks noChangeArrowheads="1"/>
          </p:cNvSpPr>
          <p:nvPr/>
        </p:nvSpPr>
        <p:spPr bwMode="auto">
          <a:xfrm rot="16200000">
            <a:off x="4816644" y="2151144"/>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cxnSp>
        <p:nvCxnSpPr>
          <p:cNvPr id="53" name="Straight Arrow Connector 52"/>
          <p:cNvCxnSpPr/>
          <p:nvPr/>
        </p:nvCxnSpPr>
        <p:spPr>
          <a:xfrm flipV="1">
            <a:off x="5610781" y="1882188"/>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22071" y="2773438"/>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Freeform 12"/>
          <p:cNvSpPr>
            <a:spLocks/>
          </p:cNvSpPr>
          <p:nvPr/>
        </p:nvSpPr>
        <p:spPr bwMode="auto">
          <a:xfrm>
            <a:off x="6185347" y="1812739"/>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56" name="Rectangle 55"/>
          <p:cNvSpPr/>
          <p:nvPr/>
        </p:nvSpPr>
        <p:spPr>
          <a:xfrm>
            <a:off x="5776244" y="1506994"/>
            <a:ext cx="1186420" cy="369332"/>
          </a:xfrm>
          <a:prstGeom prst="rect">
            <a:avLst/>
          </a:prstGeom>
        </p:spPr>
        <p:txBody>
          <a:bodyPr wrap="square">
            <a:spAutoFit/>
          </a:bodyPr>
          <a:lstStyle/>
          <a:p>
            <a:pPr algn="ctr"/>
            <a:r>
              <a:rPr lang="en-US" dirty="0" smtClean="0">
                <a:solidFill>
                  <a:srgbClr val="0099FF"/>
                </a:solidFill>
              </a:rPr>
              <a:t>pump</a:t>
            </a:r>
            <a:endParaRPr lang="en-US" dirty="0"/>
          </a:p>
        </p:txBody>
      </p:sp>
      <p:sp>
        <p:nvSpPr>
          <p:cNvPr id="57" name="Freeform 12"/>
          <p:cNvSpPr>
            <a:spLocks/>
          </p:cNvSpPr>
          <p:nvPr/>
        </p:nvSpPr>
        <p:spPr bwMode="auto">
          <a:xfrm>
            <a:off x="6719712" y="1814666"/>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58" name="Rectangle 57"/>
          <p:cNvSpPr/>
          <p:nvPr/>
        </p:nvSpPr>
        <p:spPr>
          <a:xfrm>
            <a:off x="6071872" y="1508924"/>
            <a:ext cx="1770435" cy="369332"/>
          </a:xfrm>
          <a:prstGeom prst="rect">
            <a:avLst/>
          </a:prstGeom>
        </p:spPr>
        <p:txBody>
          <a:bodyPr wrap="square">
            <a:spAutoFit/>
          </a:bodyPr>
          <a:lstStyle/>
          <a:p>
            <a:pPr algn="ctr"/>
            <a:r>
              <a:rPr lang="en-US" dirty="0" smtClean="0">
                <a:solidFill>
                  <a:srgbClr val="FF0000"/>
                </a:solidFill>
              </a:rPr>
              <a:t>probe</a:t>
            </a:r>
            <a:endParaRPr lang="en-US" dirty="0">
              <a:solidFill>
                <a:srgbClr val="FF0000"/>
              </a:solidFill>
            </a:endParaRPr>
          </a:p>
        </p:txBody>
      </p:sp>
      <p:cxnSp>
        <p:nvCxnSpPr>
          <p:cNvPr id="59" name="Straight Arrow Connector 58"/>
          <p:cNvCxnSpPr/>
          <p:nvPr/>
        </p:nvCxnSpPr>
        <p:spPr>
          <a:xfrm>
            <a:off x="6383933" y="2458967"/>
            <a:ext cx="4745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38580" y="2068859"/>
            <a:ext cx="417743" cy="369332"/>
          </a:xfrm>
          <a:prstGeom prst="rect">
            <a:avLst/>
          </a:prstGeom>
        </p:spPr>
        <p:txBody>
          <a:bodyPr wrap="none">
            <a:spAutoFit/>
          </a:bodyPr>
          <a:lstStyle/>
          <a:p>
            <a:r>
              <a:rPr lang="en-US" dirty="0" smtClean="0"/>
              <a:t>t</a:t>
            </a:r>
            <a:r>
              <a:rPr lang="en-US" baseline="-25000" dirty="0" smtClean="0"/>
              <a:t>d1</a:t>
            </a:r>
            <a:endParaRPr lang="en-US" baseline="-25000" dirty="0"/>
          </a:p>
        </p:txBody>
      </p:sp>
      <p:sp>
        <p:nvSpPr>
          <p:cNvPr id="61" name="Text Box 11"/>
          <p:cNvSpPr txBox="1">
            <a:spLocks noChangeArrowheads="1"/>
          </p:cNvSpPr>
          <p:nvPr/>
        </p:nvSpPr>
        <p:spPr bwMode="auto">
          <a:xfrm>
            <a:off x="7642715" y="278288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2" name="Rectangle 61"/>
          <p:cNvSpPr/>
          <p:nvPr/>
        </p:nvSpPr>
        <p:spPr>
          <a:xfrm>
            <a:off x="5397347" y="1203991"/>
            <a:ext cx="814043" cy="646331"/>
          </a:xfrm>
          <a:prstGeom prst="rect">
            <a:avLst/>
          </a:prstGeom>
        </p:spPr>
        <p:txBody>
          <a:bodyPr wrap="square">
            <a:spAutoFit/>
          </a:bodyPr>
          <a:lstStyle/>
          <a:p>
            <a:pPr algn="ctr"/>
            <a:r>
              <a:rPr lang="en-US" dirty="0" smtClean="0">
                <a:solidFill>
                  <a:srgbClr val="FF0000"/>
                </a:solidFill>
              </a:rPr>
              <a:t>blank P(0)</a:t>
            </a:r>
            <a:endParaRPr lang="en-US" dirty="0">
              <a:solidFill>
                <a:srgbClr val="FF0000"/>
              </a:solidFill>
            </a:endParaRPr>
          </a:p>
        </p:txBody>
      </p:sp>
      <p:cxnSp>
        <p:nvCxnSpPr>
          <p:cNvPr id="63" name="Straight Arrow Connector 62"/>
          <p:cNvCxnSpPr/>
          <p:nvPr/>
        </p:nvCxnSpPr>
        <p:spPr>
          <a:xfrm flipV="1">
            <a:off x="5617715" y="3540365"/>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617716" y="4431615"/>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11"/>
          <p:cNvSpPr txBox="1">
            <a:spLocks noChangeArrowheads="1"/>
          </p:cNvSpPr>
          <p:nvPr/>
        </p:nvSpPr>
        <p:spPr bwMode="auto">
          <a:xfrm rot="16200000">
            <a:off x="5077072" y="3809064"/>
            <a:ext cx="567081"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P(t)</a:t>
            </a:r>
            <a:endParaRPr lang="en-US" altLang="zh-CN" dirty="0"/>
          </a:p>
        </p:txBody>
      </p:sp>
      <p:sp>
        <p:nvSpPr>
          <p:cNvPr id="66" name="Freeform 12"/>
          <p:cNvSpPr>
            <a:spLocks/>
          </p:cNvSpPr>
          <p:nvPr/>
        </p:nvSpPr>
        <p:spPr bwMode="auto">
          <a:xfrm>
            <a:off x="6680501" y="2926082"/>
            <a:ext cx="573128" cy="153557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67" name="Rectangle 66"/>
          <p:cNvSpPr/>
          <p:nvPr/>
        </p:nvSpPr>
        <p:spPr>
          <a:xfrm>
            <a:off x="6688789" y="3288696"/>
            <a:ext cx="1928077" cy="923330"/>
          </a:xfrm>
          <a:prstGeom prst="rect">
            <a:avLst/>
          </a:prstGeom>
        </p:spPr>
        <p:txBody>
          <a:bodyPr wrap="square">
            <a:spAutoFit/>
          </a:bodyPr>
          <a:lstStyle/>
          <a:p>
            <a:pPr algn="ctr"/>
            <a:r>
              <a:rPr lang="en-US" dirty="0" smtClean="0">
                <a:solidFill>
                  <a:srgbClr val="7030A0"/>
                </a:solidFill>
              </a:rPr>
              <a:t>Increased Transmitted </a:t>
            </a:r>
          </a:p>
          <a:p>
            <a:pPr algn="ctr"/>
            <a:r>
              <a:rPr lang="en-US" dirty="0" smtClean="0">
                <a:solidFill>
                  <a:srgbClr val="7030A0"/>
                </a:solidFill>
              </a:rPr>
              <a:t>light P(t)</a:t>
            </a:r>
            <a:endParaRPr lang="en-US" dirty="0">
              <a:solidFill>
                <a:srgbClr val="7030A0"/>
              </a:solidFill>
            </a:endParaRPr>
          </a:p>
        </p:txBody>
      </p:sp>
      <p:sp>
        <p:nvSpPr>
          <p:cNvPr id="68" name="Text Box 11"/>
          <p:cNvSpPr txBox="1">
            <a:spLocks noChangeArrowheads="1"/>
          </p:cNvSpPr>
          <p:nvPr/>
        </p:nvSpPr>
        <p:spPr bwMode="auto">
          <a:xfrm>
            <a:off x="7807800" y="4429480"/>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69" name="Straight Arrow Connector 68"/>
          <p:cNvCxnSpPr/>
          <p:nvPr/>
        </p:nvCxnSpPr>
        <p:spPr>
          <a:xfrm flipV="1">
            <a:off x="5617715" y="4937923"/>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617716" y="5829173"/>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 Box 11"/>
          <p:cNvSpPr txBox="1">
            <a:spLocks noChangeArrowheads="1"/>
          </p:cNvSpPr>
          <p:nvPr/>
        </p:nvSpPr>
        <p:spPr bwMode="auto">
          <a:xfrm rot="16200000">
            <a:off x="5081184" y="5196065"/>
            <a:ext cx="558858"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latin typeface="Symbol" pitchFamily="18" charset="2"/>
              </a:rPr>
              <a:t>D</a:t>
            </a:r>
            <a:r>
              <a:rPr lang="en-US" altLang="zh-CN" dirty="0" smtClean="0"/>
              <a:t>A</a:t>
            </a:r>
            <a:endParaRPr lang="en-US" altLang="zh-CN" dirty="0"/>
          </a:p>
        </p:txBody>
      </p:sp>
      <p:sp>
        <p:nvSpPr>
          <p:cNvPr id="72" name="Text Box 11"/>
          <p:cNvSpPr txBox="1">
            <a:spLocks noChangeArrowheads="1"/>
          </p:cNvSpPr>
          <p:nvPr/>
        </p:nvSpPr>
        <p:spPr bwMode="auto">
          <a:xfrm>
            <a:off x="7807800" y="582703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73" name="Freeform 12"/>
          <p:cNvSpPr>
            <a:spLocks/>
          </p:cNvSpPr>
          <p:nvPr/>
        </p:nvSpPr>
        <p:spPr bwMode="auto">
          <a:xfrm flipV="1">
            <a:off x="6732512" y="5808854"/>
            <a:ext cx="478308" cy="688764"/>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B050"/>
            </a:solidFill>
            <a:prstDash val="solid"/>
            <a:round/>
            <a:headEnd/>
            <a:tailEnd/>
          </a:ln>
          <a:effectLst/>
        </p:spPr>
        <p:txBody>
          <a:bodyPr/>
          <a:lstStyle/>
          <a:p>
            <a:endParaRPr lang="en-US" sz="2800"/>
          </a:p>
        </p:txBody>
      </p:sp>
      <p:sp>
        <p:nvSpPr>
          <p:cNvPr id="74" name="Rectangle 73"/>
          <p:cNvSpPr/>
          <p:nvPr/>
        </p:nvSpPr>
        <p:spPr>
          <a:xfrm>
            <a:off x="7272230" y="5008824"/>
            <a:ext cx="1708160" cy="369332"/>
          </a:xfrm>
          <a:prstGeom prst="rect">
            <a:avLst/>
          </a:prstGeom>
        </p:spPr>
        <p:txBody>
          <a:bodyPr wrap="none">
            <a:spAutoFit/>
          </a:bodyPr>
          <a:lstStyle/>
          <a:p>
            <a:pPr algn="ctr">
              <a:spcBef>
                <a:spcPct val="50000"/>
              </a:spcBef>
            </a:pPr>
            <a:r>
              <a:rPr lang="en-US" dirty="0" smtClean="0"/>
              <a:t>Graph of t </a:t>
            </a:r>
            <a:r>
              <a:rPr lang="en-US" dirty="0" err="1" smtClean="0"/>
              <a:t>vs</a:t>
            </a:r>
            <a:r>
              <a:rPr lang="en-US" dirty="0" smtClean="0"/>
              <a:t> </a:t>
            </a:r>
            <a:r>
              <a:rPr lang="en-US" altLang="zh-CN" dirty="0" smtClean="0">
                <a:latin typeface="Symbol" pitchFamily="18" charset="2"/>
              </a:rPr>
              <a:t>D</a:t>
            </a:r>
            <a:r>
              <a:rPr lang="en-US" altLang="zh-CN" dirty="0" smtClean="0"/>
              <a:t>A</a:t>
            </a:r>
            <a:endParaRPr lang="en-US" altLang="zh-CN" dirty="0"/>
          </a:p>
        </p:txBody>
      </p:sp>
      <p:sp>
        <p:nvSpPr>
          <p:cNvPr id="75" name="TextBox 74"/>
          <p:cNvSpPr txBox="1"/>
          <p:nvPr/>
        </p:nvSpPr>
        <p:spPr>
          <a:xfrm>
            <a:off x="5223939" y="6490477"/>
            <a:ext cx="3356386" cy="369332"/>
          </a:xfrm>
          <a:prstGeom prst="rect">
            <a:avLst/>
          </a:prstGeom>
          <a:noFill/>
        </p:spPr>
        <p:txBody>
          <a:bodyPr wrap="square" rtlCol="0">
            <a:spAutoFit/>
          </a:bodyPr>
          <a:lstStyle/>
          <a:p>
            <a:pPr algn="ctr"/>
            <a:r>
              <a:rPr lang="en-US" dirty="0" smtClean="0"/>
              <a:t>Loss of species after laser pulse.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3" grpId="0"/>
      <p:bldP spid="26" grpId="0"/>
      <p:bldP spid="28" grpId="0"/>
      <p:bldP spid="31" grpId="0" animBg="1"/>
      <p:bldP spid="35" grpId="0"/>
      <p:bldP spid="49" grpId="0"/>
      <p:bldP spid="50" grpId="0"/>
      <p:bldP spid="51" grpId="0" animBg="1"/>
      <p:bldP spid="52" grpId="0"/>
      <p:bldP spid="55" grpId="0" animBg="1"/>
      <p:bldP spid="56" grpId="0"/>
      <p:bldP spid="57" grpId="0" animBg="1"/>
      <p:bldP spid="58" grpId="0"/>
      <p:bldP spid="60" grpId="0"/>
      <p:bldP spid="61" grpId="0"/>
      <p:bldP spid="62" grpId="0"/>
      <p:bldP spid="65" grpId="0"/>
      <p:bldP spid="66" grpId="0" animBg="1"/>
      <p:bldP spid="67" grpId="0"/>
      <p:bldP spid="68" grpId="0"/>
      <p:bldP spid="71" grpId="0"/>
      <p:bldP spid="72" grpId="0"/>
      <p:bldP spid="73" grpId="0" animBg="1"/>
      <p:bldP spid="74" grpId="0"/>
      <p:bldP spid="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3.nd.edu/~kamatlab/images/Facilities/femtosecond%20transient%20absorption.jpg"/>
          <p:cNvPicPr>
            <a:picLocks noChangeAspect="1" noChangeArrowheads="1"/>
          </p:cNvPicPr>
          <p:nvPr/>
        </p:nvPicPr>
        <p:blipFill>
          <a:blip r:embed="rId2" cstate="print"/>
          <a:srcRect/>
          <a:stretch>
            <a:fillRect/>
          </a:stretch>
        </p:blipFill>
        <p:spPr bwMode="auto">
          <a:xfrm>
            <a:off x="265042" y="1062715"/>
            <a:ext cx="8631159" cy="4358735"/>
          </a:xfrm>
          <a:prstGeom prst="rect">
            <a:avLst/>
          </a:prstGeom>
          <a:noFill/>
        </p:spPr>
      </p:pic>
      <p:sp>
        <p:nvSpPr>
          <p:cNvPr id="6"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H="1" flipV="1">
            <a:off x="4596231" y="2048719"/>
            <a:ext cx="1" cy="1009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6104" y="2585739"/>
            <a:ext cx="255320" cy="5106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286634" y="2989500"/>
            <a:ext cx="453242" cy="3542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62785" y="3571391"/>
            <a:ext cx="562099" cy="142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4557" y="4139428"/>
            <a:ext cx="670955" cy="1444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38235" y="2453833"/>
            <a:ext cx="427128" cy="8796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246058" y="4515480"/>
            <a:ext cx="587397" cy="4572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51699" y="4786633"/>
            <a:ext cx="288536" cy="6373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42017" y="4891532"/>
            <a:ext cx="10326" cy="686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7549" y="4818300"/>
            <a:ext cx="285438" cy="54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21829" y="4531313"/>
            <a:ext cx="501174" cy="4176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09855" y="4161199"/>
            <a:ext cx="669408" cy="1108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3566" y="1659766"/>
            <a:ext cx="2125683" cy="352404"/>
          </a:xfrm>
          <a:prstGeom prst="rect">
            <a:avLst/>
          </a:prstGeom>
          <a:noFill/>
        </p:spPr>
        <p:txBody>
          <a:bodyPr wrap="square" rtlCol="0">
            <a:spAutoFit/>
          </a:bodyPr>
          <a:lstStyle/>
          <a:p>
            <a:pPr algn="ctr">
              <a:lnSpc>
                <a:spcPts val="2000"/>
              </a:lnSpc>
            </a:pPr>
            <a:r>
              <a:rPr lang="en-US" sz="2000" dirty="0" smtClean="0"/>
              <a:t>phosphorescence</a:t>
            </a:r>
            <a:endParaRPr lang="en-US" sz="2000" dirty="0"/>
          </a:p>
        </p:txBody>
      </p:sp>
      <p:sp>
        <p:nvSpPr>
          <p:cNvPr id="41" name="TextBox 40"/>
          <p:cNvSpPr txBox="1"/>
          <p:nvPr/>
        </p:nvSpPr>
        <p:spPr>
          <a:xfrm>
            <a:off x="2627150" y="2086501"/>
            <a:ext cx="2125683" cy="352404"/>
          </a:xfrm>
          <a:prstGeom prst="rect">
            <a:avLst/>
          </a:prstGeom>
          <a:noFill/>
        </p:spPr>
        <p:txBody>
          <a:bodyPr wrap="square" rtlCol="0">
            <a:spAutoFit/>
          </a:bodyPr>
          <a:lstStyle/>
          <a:p>
            <a:pPr algn="ctr">
              <a:lnSpc>
                <a:spcPts val="2000"/>
              </a:lnSpc>
            </a:pPr>
            <a:r>
              <a:rPr lang="en-US" sz="2000" dirty="0" smtClean="0"/>
              <a:t>fluorescence</a:t>
            </a:r>
            <a:endParaRPr lang="en-US" sz="2000" dirty="0"/>
          </a:p>
        </p:txBody>
      </p:sp>
      <p:sp>
        <p:nvSpPr>
          <p:cNvPr id="42" name="TextBox 41"/>
          <p:cNvSpPr txBox="1"/>
          <p:nvPr/>
        </p:nvSpPr>
        <p:spPr>
          <a:xfrm>
            <a:off x="4641438" y="1988018"/>
            <a:ext cx="1650359" cy="608885"/>
          </a:xfrm>
          <a:prstGeom prst="rect">
            <a:avLst/>
          </a:prstGeom>
          <a:noFill/>
        </p:spPr>
        <p:txBody>
          <a:bodyPr wrap="square" rtlCol="0">
            <a:spAutoFit/>
          </a:bodyPr>
          <a:lstStyle/>
          <a:p>
            <a:pPr algn="ctr">
              <a:lnSpc>
                <a:spcPts val="2000"/>
              </a:lnSpc>
            </a:pPr>
            <a:r>
              <a:rPr lang="en-US" sz="2000" dirty="0" smtClean="0"/>
              <a:t>internal </a:t>
            </a:r>
          </a:p>
          <a:p>
            <a:pPr algn="ctr">
              <a:lnSpc>
                <a:spcPts val="2000"/>
              </a:lnSpc>
            </a:pPr>
            <a:r>
              <a:rPr lang="en-US" sz="2000" dirty="0" smtClean="0"/>
              <a:t>conversion</a:t>
            </a:r>
            <a:endParaRPr lang="en-US" sz="2000" dirty="0"/>
          </a:p>
        </p:txBody>
      </p:sp>
      <p:sp>
        <p:nvSpPr>
          <p:cNvPr id="43" name="TextBox 42"/>
          <p:cNvSpPr txBox="1"/>
          <p:nvPr/>
        </p:nvSpPr>
        <p:spPr>
          <a:xfrm>
            <a:off x="5508310" y="2627308"/>
            <a:ext cx="2125683" cy="608885"/>
          </a:xfrm>
          <a:prstGeom prst="rect">
            <a:avLst/>
          </a:prstGeom>
          <a:noFill/>
        </p:spPr>
        <p:txBody>
          <a:bodyPr wrap="square" rtlCol="0">
            <a:spAutoFit/>
          </a:bodyPr>
          <a:lstStyle/>
          <a:p>
            <a:pPr algn="ctr">
              <a:lnSpc>
                <a:spcPts val="2000"/>
              </a:lnSpc>
            </a:pPr>
            <a:r>
              <a:rPr lang="en-US" sz="2000" dirty="0" err="1" smtClean="0"/>
              <a:t>intramolecular</a:t>
            </a:r>
            <a:r>
              <a:rPr lang="en-US" sz="2000" dirty="0" smtClean="0"/>
              <a:t> charge transfer</a:t>
            </a:r>
            <a:endParaRPr lang="en-US" sz="2000" dirty="0"/>
          </a:p>
        </p:txBody>
      </p:sp>
      <p:sp>
        <p:nvSpPr>
          <p:cNvPr id="44" name="TextBox 43"/>
          <p:cNvSpPr txBox="1"/>
          <p:nvPr/>
        </p:nvSpPr>
        <p:spPr>
          <a:xfrm>
            <a:off x="5767595" y="3314098"/>
            <a:ext cx="2125683" cy="608885"/>
          </a:xfrm>
          <a:prstGeom prst="rect">
            <a:avLst/>
          </a:prstGeom>
          <a:noFill/>
        </p:spPr>
        <p:txBody>
          <a:bodyPr wrap="square" rtlCol="0">
            <a:spAutoFit/>
          </a:bodyPr>
          <a:lstStyle/>
          <a:p>
            <a:pPr algn="ctr">
              <a:lnSpc>
                <a:spcPts val="2000"/>
              </a:lnSpc>
            </a:pPr>
            <a:r>
              <a:rPr lang="en-US" sz="2000" dirty="0" smtClean="0"/>
              <a:t>conformational change</a:t>
            </a:r>
            <a:endParaRPr lang="en-US" sz="2000" dirty="0"/>
          </a:p>
        </p:txBody>
      </p:sp>
      <p:sp>
        <p:nvSpPr>
          <p:cNvPr id="45" name="TextBox 44"/>
          <p:cNvSpPr txBox="1"/>
          <p:nvPr/>
        </p:nvSpPr>
        <p:spPr>
          <a:xfrm>
            <a:off x="5872506" y="4024643"/>
            <a:ext cx="1624930" cy="608885"/>
          </a:xfrm>
          <a:prstGeom prst="rect">
            <a:avLst/>
          </a:prstGeom>
          <a:noFill/>
        </p:spPr>
        <p:txBody>
          <a:bodyPr wrap="square" rtlCol="0">
            <a:spAutoFit/>
          </a:bodyPr>
          <a:lstStyle/>
          <a:p>
            <a:pPr algn="ctr">
              <a:lnSpc>
                <a:spcPts val="2000"/>
              </a:lnSpc>
            </a:pPr>
            <a:r>
              <a:rPr lang="en-US" sz="2000" dirty="0" smtClean="0"/>
              <a:t>electron transfer</a:t>
            </a:r>
            <a:endParaRPr lang="en-US" sz="2000" dirty="0"/>
          </a:p>
        </p:txBody>
      </p:sp>
      <p:sp>
        <p:nvSpPr>
          <p:cNvPr id="46" name="TextBox 45"/>
          <p:cNvSpPr txBox="1"/>
          <p:nvPr/>
        </p:nvSpPr>
        <p:spPr>
          <a:xfrm>
            <a:off x="5443019" y="4699556"/>
            <a:ext cx="1624930" cy="608885"/>
          </a:xfrm>
          <a:prstGeom prst="rect">
            <a:avLst/>
          </a:prstGeom>
          <a:noFill/>
        </p:spPr>
        <p:txBody>
          <a:bodyPr wrap="square" rtlCol="0">
            <a:spAutoFit/>
          </a:bodyPr>
          <a:lstStyle/>
          <a:p>
            <a:pPr algn="ctr">
              <a:lnSpc>
                <a:spcPts val="2000"/>
              </a:lnSpc>
            </a:pPr>
            <a:r>
              <a:rPr lang="en-US" sz="2000" dirty="0" smtClean="0"/>
              <a:t>proton transfer</a:t>
            </a:r>
            <a:endParaRPr lang="en-US" sz="2000" dirty="0"/>
          </a:p>
        </p:txBody>
      </p:sp>
      <p:sp>
        <p:nvSpPr>
          <p:cNvPr id="47" name="TextBox 46"/>
          <p:cNvSpPr txBox="1"/>
          <p:nvPr/>
        </p:nvSpPr>
        <p:spPr>
          <a:xfrm>
            <a:off x="4811652" y="5291341"/>
            <a:ext cx="1624930" cy="608885"/>
          </a:xfrm>
          <a:prstGeom prst="rect">
            <a:avLst/>
          </a:prstGeom>
          <a:noFill/>
        </p:spPr>
        <p:txBody>
          <a:bodyPr wrap="square" rtlCol="0">
            <a:spAutoFit/>
          </a:bodyPr>
          <a:lstStyle/>
          <a:p>
            <a:pPr algn="ctr">
              <a:lnSpc>
                <a:spcPts val="2000"/>
              </a:lnSpc>
            </a:pPr>
            <a:r>
              <a:rPr lang="en-US" sz="2000" dirty="0" smtClean="0"/>
              <a:t>energy transfer</a:t>
            </a:r>
            <a:endParaRPr lang="en-US" sz="2000" dirty="0"/>
          </a:p>
        </p:txBody>
      </p:sp>
      <p:sp>
        <p:nvSpPr>
          <p:cNvPr id="48" name="TextBox 47"/>
          <p:cNvSpPr txBox="1"/>
          <p:nvPr/>
        </p:nvSpPr>
        <p:spPr>
          <a:xfrm>
            <a:off x="3776520" y="5505781"/>
            <a:ext cx="1624930" cy="608885"/>
          </a:xfrm>
          <a:prstGeom prst="rect">
            <a:avLst/>
          </a:prstGeom>
          <a:noFill/>
        </p:spPr>
        <p:txBody>
          <a:bodyPr wrap="square" rtlCol="0">
            <a:spAutoFit/>
          </a:bodyPr>
          <a:lstStyle/>
          <a:p>
            <a:pPr algn="ctr">
              <a:lnSpc>
                <a:spcPts val="2000"/>
              </a:lnSpc>
            </a:pPr>
            <a:r>
              <a:rPr lang="en-US" sz="2000" dirty="0" err="1" smtClean="0"/>
              <a:t>excimer</a:t>
            </a:r>
            <a:r>
              <a:rPr lang="en-US" sz="2000" dirty="0" smtClean="0"/>
              <a:t> formation</a:t>
            </a:r>
            <a:endParaRPr lang="en-US" sz="2000" dirty="0"/>
          </a:p>
        </p:txBody>
      </p:sp>
      <p:sp>
        <p:nvSpPr>
          <p:cNvPr id="49" name="TextBox 48"/>
          <p:cNvSpPr txBox="1"/>
          <p:nvPr/>
        </p:nvSpPr>
        <p:spPr>
          <a:xfrm>
            <a:off x="2598879" y="5266894"/>
            <a:ext cx="1624930" cy="608885"/>
          </a:xfrm>
          <a:prstGeom prst="rect">
            <a:avLst/>
          </a:prstGeom>
          <a:noFill/>
        </p:spPr>
        <p:txBody>
          <a:bodyPr wrap="square" rtlCol="0">
            <a:spAutoFit/>
          </a:bodyPr>
          <a:lstStyle/>
          <a:p>
            <a:pPr algn="ctr">
              <a:lnSpc>
                <a:spcPts val="2000"/>
              </a:lnSpc>
            </a:pPr>
            <a:r>
              <a:rPr lang="en-US" sz="2000" dirty="0" err="1" smtClean="0"/>
              <a:t>exiplex</a:t>
            </a:r>
            <a:r>
              <a:rPr lang="en-US" sz="2000" dirty="0" smtClean="0"/>
              <a:t> formation</a:t>
            </a:r>
            <a:endParaRPr lang="en-US" sz="2000" dirty="0"/>
          </a:p>
        </p:txBody>
      </p:sp>
      <p:sp>
        <p:nvSpPr>
          <p:cNvPr id="50" name="TextBox 49"/>
          <p:cNvSpPr txBox="1"/>
          <p:nvPr/>
        </p:nvSpPr>
        <p:spPr>
          <a:xfrm>
            <a:off x="1314354" y="4588017"/>
            <a:ext cx="2240451" cy="608885"/>
          </a:xfrm>
          <a:prstGeom prst="rect">
            <a:avLst/>
          </a:prstGeom>
          <a:noFill/>
        </p:spPr>
        <p:txBody>
          <a:bodyPr wrap="square" rtlCol="0">
            <a:spAutoFit/>
          </a:bodyPr>
          <a:lstStyle/>
          <a:p>
            <a:pPr algn="ctr">
              <a:lnSpc>
                <a:spcPts val="2000"/>
              </a:lnSpc>
            </a:pPr>
            <a:r>
              <a:rPr lang="en-US" sz="2000" dirty="0" smtClean="0"/>
              <a:t>photochemical transformation</a:t>
            </a:r>
            <a:endParaRPr lang="en-US" sz="2000" dirty="0"/>
          </a:p>
        </p:txBody>
      </p:sp>
      <p:sp>
        <p:nvSpPr>
          <p:cNvPr id="51" name="Text Box 40"/>
          <p:cNvSpPr txBox="1">
            <a:spLocks noChangeAspect="1" noChangeArrowheads="1"/>
          </p:cNvSpPr>
          <p:nvPr/>
        </p:nvSpPr>
        <p:spPr bwMode="auto">
          <a:xfrm>
            <a:off x="1413526" y="2858866"/>
            <a:ext cx="1051851" cy="516130"/>
          </a:xfrm>
          <a:prstGeom prst="rect">
            <a:avLst/>
          </a:prstGeom>
          <a:noFill/>
          <a:ln w="9525">
            <a:noFill/>
            <a:miter lim="800000"/>
            <a:headEnd/>
            <a:tailEnd/>
          </a:ln>
        </p:spPr>
        <p:txBody>
          <a:bodyPr/>
          <a:lstStyle/>
          <a:p>
            <a:pPr algn="ctr">
              <a:lnSpc>
                <a:spcPts val="2000"/>
              </a:lnSpc>
            </a:pPr>
            <a:r>
              <a:rPr lang="en-US" altLang="zh-CN" sz="3600" dirty="0" smtClean="0">
                <a:solidFill>
                  <a:srgbClr val="009900"/>
                </a:solidFill>
              </a:rPr>
              <a:t>h</a:t>
            </a:r>
            <a:r>
              <a:rPr lang="en-US" altLang="zh-CN" sz="3600" dirty="0" smtClean="0">
                <a:solidFill>
                  <a:srgbClr val="009900"/>
                </a:solidFill>
                <a:latin typeface="Symbol" pitchFamily="18" charset="2"/>
              </a:rPr>
              <a:t>n</a:t>
            </a:r>
            <a:endParaRPr lang="en-US" sz="3600" dirty="0">
              <a:solidFill>
                <a:srgbClr val="009900"/>
              </a:solidFill>
              <a:latin typeface="Symbol" pitchFamily="18" charset="2"/>
            </a:endParaRPr>
          </a:p>
        </p:txBody>
      </p:sp>
      <p:sp>
        <p:nvSpPr>
          <p:cNvPr id="52" name="Freeform 97"/>
          <p:cNvSpPr>
            <a:spLocks noChangeAspect="1"/>
          </p:cNvSpPr>
          <p:nvPr/>
        </p:nvSpPr>
        <p:spPr bwMode="auto">
          <a:xfrm rot="12156305">
            <a:off x="2328810" y="297502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3" name="Freeform 97"/>
          <p:cNvSpPr>
            <a:spLocks noChangeAspect="1"/>
          </p:cNvSpPr>
          <p:nvPr/>
        </p:nvSpPr>
        <p:spPr bwMode="auto">
          <a:xfrm rot="12156305">
            <a:off x="2243704" y="3210554"/>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4" name="Freeform 97"/>
          <p:cNvSpPr>
            <a:spLocks noChangeAspect="1"/>
          </p:cNvSpPr>
          <p:nvPr/>
        </p:nvSpPr>
        <p:spPr bwMode="auto">
          <a:xfrm rot="12156305">
            <a:off x="2206099" y="348170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33" name="Oval 32"/>
          <p:cNvSpPr/>
          <p:nvPr/>
        </p:nvSpPr>
        <p:spPr>
          <a:xfrm>
            <a:off x="1426133" y="4466687"/>
            <a:ext cx="2034699" cy="78561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55585" y="4790571"/>
            <a:ext cx="1888993" cy="1200329"/>
          </a:xfrm>
          <a:prstGeom prst="rect">
            <a:avLst/>
          </a:prstGeom>
          <a:noFill/>
        </p:spPr>
        <p:txBody>
          <a:bodyPr wrap="square" rtlCol="0">
            <a:spAutoFit/>
          </a:bodyPr>
          <a:lstStyle/>
          <a:p>
            <a:r>
              <a:rPr lang="en-US" sz="2400" dirty="0" smtClean="0">
                <a:solidFill>
                  <a:srgbClr val="7030A0"/>
                </a:solidFill>
              </a:rPr>
              <a:t>NMR</a:t>
            </a:r>
          </a:p>
          <a:p>
            <a:r>
              <a:rPr lang="en-US" sz="2400" dirty="0" smtClean="0">
                <a:solidFill>
                  <a:srgbClr val="7030A0"/>
                </a:solidFill>
              </a:rPr>
              <a:t>Mass-spec</a:t>
            </a:r>
          </a:p>
          <a:p>
            <a:r>
              <a:rPr lang="en-US" sz="2400" dirty="0" smtClean="0">
                <a:solidFill>
                  <a:srgbClr val="7030A0"/>
                </a:solidFill>
              </a:rPr>
              <a:t>X-ray…</a:t>
            </a:r>
          </a:p>
        </p:txBody>
      </p:sp>
      <p:sp>
        <p:nvSpPr>
          <p:cNvPr id="8" name="Oval 7"/>
          <p:cNvSpPr/>
          <p:nvPr/>
        </p:nvSpPr>
        <p:spPr>
          <a:xfrm>
            <a:off x="3687858" y="3048877"/>
            <a:ext cx="1826386" cy="1826386"/>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lang="en-US" sz="2000" dirty="0"/>
          </a:p>
        </p:txBody>
      </p:sp>
      <p:sp>
        <p:nvSpPr>
          <p:cNvPr id="9" name="TextBox 8"/>
          <p:cNvSpPr txBox="1"/>
          <p:nvPr/>
        </p:nvSpPr>
        <p:spPr>
          <a:xfrm>
            <a:off x="3767625" y="3718703"/>
            <a:ext cx="1626920" cy="523220"/>
          </a:xfrm>
          <a:prstGeom prst="rect">
            <a:avLst/>
          </a:prstGeom>
          <a:noFill/>
        </p:spPr>
        <p:txBody>
          <a:bodyPr wrap="square" rtlCol="0">
            <a:spAutoFit/>
          </a:bodyPr>
          <a:lstStyle/>
          <a:p>
            <a:pPr algn="ctr"/>
            <a:r>
              <a:rPr lang="en-US" sz="2800" b="1" dirty="0" smtClean="0"/>
              <a:t>Molecule</a:t>
            </a:r>
            <a:endParaRPr lang="en-US" sz="2800" b="1" dirty="0"/>
          </a:p>
        </p:txBody>
      </p:sp>
      <p:sp>
        <p:nvSpPr>
          <p:cNvPr id="59" name="Rectangle 58"/>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Molecular </a:t>
            </a:r>
            <a:r>
              <a:rPr lang="en-US" sz="3200" b="1" u="sng" dirty="0" err="1" smtClean="0">
                <a:solidFill>
                  <a:schemeClr val="tx2"/>
                </a:solidFill>
              </a:rPr>
              <a:t>Photophysics</a:t>
            </a:r>
            <a:endParaRPr lang="en-US" sz="3200" b="1" u="sng" dirty="0">
              <a:solidFill>
                <a:schemeClr val="tx2"/>
              </a:solidFill>
            </a:endParaRPr>
          </a:p>
        </p:txBody>
      </p:sp>
      <p:sp>
        <p:nvSpPr>
          <p:cNvPr id="60" name="TextBox 59"/>
          <p:cNvSpPr txBox="1"/>
          <p:nvPr/>
        </p:nvSpPr>
        <p:spPr>
          <a:xfrm>
            <a:off x="6348395" y="5638213"/>
            <a:ext cx="2743362" cy="461665"/>
          </a:xfrm>
          <a:prstGeom prst="rect">
            <a:avLst/>
          </a:prstGeom>
          <a:noFill/>
        </p:spPr>
        <p:txBody>
          <a:bodyPr wrap="square" rtlCol="0">
            <a:spAutoFit/>
          </a:bodyPr>
          <a:lstStyle/>
          <a:p>
            <a:r>
              <a:rPr lang="en-US" sz="2400" dirty="0" smtClean="0">
                <a:solidFill>
                  <a:srgbClr val="FF0000"/>
                </a:solidFill>
              </a:rPr>
              <a:t>Non-</a:t>
            </a:r>
            <a:r>
              <a:rPr lang="en-US" sz="2400" dirty="0" err="1" smtClean="0">
                <a:solidFill>
                  <a:srgbClr val="FF0000"/>
                </a:solidFill>
              </a:rPr>
              <a:t>radiative</a:t>
            </a:r>
            <a:r>
              <a:rPr lang="en-US" sz="2400" dirty="0" smtClean="0">
                <a:solidFill>
                  <a:srgbClr val="FF0000"/>
                </a:solidFill>
              </a:rPr>
              <a:t> Decay</a:t>
            </a:r>
            <a:endParaRPr lang="en-US" sz="2400" dirty="0">
              <a:solidFill>
                <a:srgbClr val="FF0000"/>
              </a:solidFill>
            </a:endParaRPr>
          </a:p>
        </p:txBody>
      </p:sp>
      <p:sp>
        <p:nvSpPr>
          <p:cNvPr id="61" name="TextBox 60"/>
          <p:cNvSpPr txBox="1"/>
          <p:nvPr/>
        </p:nvSpPr>
        <p:spPr>
          <a:xfrm>
            <a:off x="288347" y="3323073"/>
            <a:ext cx="1888993" cy="830997"/>
          </a:xfrm>
          <a:prstGeom prst="rect">
            <a:avLst/>
          </a:prstGeom>
          <a:noFill/>
        </p:spPr>
        <p:txBody>
          <a:bodyPr wrap="square" rtlCol="0">
            <a:spAutoFit/>
          </a:bodyPr>
          <a:lstStyle/>
          <a:p>
            <a:r>
              <a:rPr lang="en-US" sz="2400" dirty="0" smtClean="0">
                <a:solidFill>
                  <a:srgbClr val="0000CC"/>
                </a:solidFill>
              </a:rPr>
              <a:t>Absorption Spectroscopy</a:t>
            </a:r>
            <a:endParaRPr lang="en-US" sz="2400" dirty="0">
              <a:solidFill>
                <a:srgbClr val="0000CC"/>
              </a:solidFill>
            </a:endParaRPr>
          </a:p>
        </p:txBody>
      </p:sp>
      <p:sp>
        <p:nvSpPr>
          <p:cNvPr id="62" name="Rectangle 61"/>
          <p:cNvSpPr/>
          <p:nvPr/>
        </p:nvSpPr>
        <p:spPr>
          <a:xfrm>
            <a:off x="359418" y="880827"/>
            <a:ext cx="3131948" cy="830997"/>
          </a:xfrm>
          <a:prstGeom prst="rect">
            <a:avLst/>
          </a:prstGeom>
        </p:spPr>
        <p:txBody>
          <a:bodyPr wrap="none">
            <a:spAutoFit/>
          </a:bodyPr>
          <a:lstStyle/>
          <a:p>
            <a:r>
              <a:rPr lang="en-US" sz="2400" dirty="0" smtClean="0">
                <a:solidFill>
                  <a:srgbClr val="008000"/>
                </a:solidFill>
              </a:rPr>
              <a:t>Steady-state Emission</a:t>
            </a:r>
          </a:p>
          <a:p>
            <a:r>
              <a:rPr lang="en-US" sz="2400" dirty="0" smtClean="0">
                <a:solidFill>
                  <a:srgbClr val="008000"/>
                </a:solidFill>
              </a:rPr>
              <a:t>Time-resolved Emission</a:t>
            </a:r>
            <a:endParaRPr lang="en-US" sz="2400" dirty="0">
              <a:solidFill>
                <a:srgbClr val="008000"/>
              </a:solidFill>
            </a:endParaRPr>
          </a:p>
        </p:txBody>
      </p:sp>
      <p:sp>
        <p:nvSpPr>
          <p:cNvPr id="63" name="Freeform 62"/>
          <p:cNvSpPr/>
          <p:nvPr/>
        </p:nvSpPr>
        <p:spPr>
          <a:xfrm>
            <a:off x="1321443" y="2513635"/>
            <a:ext cx="4377160" cy="2519424"/>
          </a:xfrm>
          <a:custGeom>
            <a:avLst/>
            <a:gdLst>
              <a:gd name="connsiteX0" fmla="*/ 1062942 w 4377160"/>
              <a:gd name="connsiteY0" fmla="*/ 32796 h 2519424"/>
              <a:gd name="connsiteX1" fmla="*/ 287438 w 4377160"/>
              <a:gd name="connsiteY1" fmla="*/ 113818 h 2519424"/>
              <a:gd name="connsiteX2" fmla="*/ 148542 w 4377160"/>
              <a:gd name="connsiteY2" fmla="*/ 715702 h 2519424"/>
              <a:gd name="connsiteX3" fmla="*/ 1178689 w 4377160"/>
              <a:gd name="connsiteY3" fmla="*/ 1294436 h 2519424"/>
              <a:gd name="connsiteX4" fmla="*/ 2764420 w 4377160"/>
              <a:gd name="connsiteY4" fmla="*/ 2336158 h 2519424"/>
              <a:gd name="connsiteX5" fmla="*/ 3713544 w 4377160"/>
              <a:gd name="connsiteY5" fmla="*/ 2394031 h 2519424"/>
              <a:gd name="connsiteX6" fmla="*/ 4280704 w 4377160"/>
              <a:gd name="connsiteY6" fmla="*/ 1861596 h 2519424"/>
              <a:gd name="connsiteX7" fmla="*/ 4292279 w 4377160"/>
              <a:gd name="connsiteY7" fmla="*/ 970345 h 2519424"/>
              <a:gd name="connsiteX8" fmla="*/ 3875590 w 4377160"/>
              <a:gd name="connsiteY8" fmla="*/ 495783 h 2519424"/>
              <a:gd name="connsiteX9" fmla="*/ 2694972 w 4377160"/>
              <a:gd name="connsiteY9" fmla="*/ 310588 h 2519424"/>
              <a:gd name="connsiteX10" fmla="*/ 1062942 w 4377160"/>
              <a:gd name="connsiteY10" fmla="*/ 32796 h 25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7160" h="2519424">
                <a:moveTo>
                  <a:pt x="1062942" y="32796"/>
                </a:moveTo>
                <a:cubicBezTo>
                  <a:pt x="751390" y="16398"/>
                  <a:pt x="439838" y="0"/>
                  <a:pt x="287438" y="113818"/>
                </a:cubicBezTo>
                <a:cubicBezTo>
                  <a:pt x="135038" y="227636"/>
                  <a:pt x="0" y="518932"/>
                  <a:pt x="148542" y="715702"/>
                </a:cubicBezTo>
                <a:cubicBezTo>
                  <a:pt x="297084" y="912472"/>
                  <a:pt x="742709" y="1024360"/>
                  <a:pt x="1178689" y="1294436"/>
                </a:cubicBezTo>
                <a:cubicBezTo>
                  <a:pt x="1614669" y="1564512"/>
                  <a:pt x="2341944" y="2152892"/>
                  <a:pt x="2764420" y="2336158"/>
                </a:cubicBezTo>
                <a:cubicBezTo>
                  <a:pt x="3186896" y="2519424"/>
                  <a:pt x="3460830" y="2473125"/>
                  <a:pt x="3713544" y="2394031"/>
                </a:cubicBezTo>
                <a:cubicBezTo>
                  <a:pt x="3966258" y="2314937"/>
                  <a:pt x="4184248" y="2098877"/>
                  <a:pt x="4280704" y="1861596"/>
                </a:cubicBezTo>
                <a:cubicBezTo>
                  <a:pt x="4377160" y="1624315"/>
                  <a:pt x="4359798" y="1197980"/>
                  <a:pt x="4292279" y="970345"/>
                </a:cubicBezTo>
                <a:cubicBezTo>
                  <a:pt x="4224760" y="742710"/>
                  <a:pt x="4141808" y="605743"/>
                  <a:pt x="3875590" y="495783"/>
                </a:cubicBezTo>
                <a:cubicBezTo>
                  <a:pt x="3609372" y="385824"/>
                  <a:pt x="2694972" y="310588"/>
                  <a:pt x="2694972" y="310588"/>
                </a:cubicBezTo>
                <a:lnTo>
                  <a:pt x="1062942" y="32796"/>
                </a:lnTo>
                <a:close/>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844157" y="1496671"/>
            <a:ext cx="2705743" cy="983848"/>
          </a:xfrm>
          <a:custGeom>
            <a:avLst/>
            <a:gdLst>
              <a:gd name="connsiteX0" fmla="*/ 646253 w 3092370"/>
              <a:gd name="connsiteY0" fmla="*/ 225706 h 983848"/>
              <a:gd name="connsiteX1" fmla="*/ 252714 w 3092370"/>
              <a:gd name="connsiteY1" fmla="*/ 561372 h 983848"/>
              <a:gd name="connsiteX2" fmla="*/ 252714 w 3092370"/>
              <a:gd name="connsiteY2" fmla="*/ 897038 h 983848"/>
              <a:gd name="connsiteX3" fmla="*/ 1768997 w 3092370"/>
              <a:gd name="connsiteY3" fmla="*/ 943337 h 983848"/>
              <a:gd name="connsiteX4" fmla="*/ 2139387 w 3092370"/>
              <a:gd name="connsiteY4" fmla="*/ 653970 h 983848"/>
              <a:gd name="connsiteX5" fmla="*/ 2336157 w 3092370"/>
              <a:gd name="connsiteY5" fmla="*/ 480349 h 983848"/>
              <a:gd name="connsiteX6" fmla="*/ 2972765 w 3092370"/>
              <a:gd name="connsiteY6" fmla="*/ 445625 h 983848"/>
              <a:gd name="connsiteX7" fmla="*/ 3053787 w 3092370"/>
              <a:gd name="connsiteY7" fmla="*/ 179407 h 983848"/>
              <a:gd name="connsiteX8" fmla="*/ 2903316 w 3092370"/>
              <a:gd name="connsiteY8" fmla="*/ 121534 h 983848"/>
              <a:gd name="connsiteX9" fmla="*/ 2243559 w 3092370"/>
              <a:gd name="connsiteY9" fmla="*/ 98385 h 983848"/>
              <a:gd name="connsiteX10" fmla="*/ 877747 w 3092370"/>
              <a:gd name="connsiteY10" fmla="*/ 98385 h 983848"/>
              <a:gd name="connsiteX11" fmla="*/ 148542 w 3092370"/>
              <a:gd name="connsiteY11" fmla="*/ 688694 h 9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2370" h="983848">
                <a:moveTo>
                  <a:pt x="646253" y="225706"/>
                </a:moveTo>
                <a:cubicBezTo>
                  <a:pt x="482278" y="337594"/>
                  <a:pt x="318304" y="449483"/>
                  <a:pt x="252714" y="561372"/>
                </a:cubicBezTo>
                <a:cubicBezTo>
                  <a:pt x="187124" y="673261"/>
                  <a:pt x="0" y="833377"/>
                  <a:pt x="252714" y="897038"/>
                </a:cubicBezTo>
                <a:cubicBezTo>
                  <a:pt x="505428" y="960699"/>
                  <a:pt x="1454551" y="983848"/>
                  <a:pt x="1768997" y="943337"/>
                </a:cubicBezTo>
                <a:cubicBezTo>
                  <a:pt x="2083443" y="902826"/>
                  <a:pt x="2044860" y="731135"/>
                  <a:pt x="2139387" y="653970"/>
                </a:cubicBezTo>
                <a:cubicBezTo>
                  <a:pt x="2233914" y="576805"/>
                  <a:pt x="2197261" y="515073"/>
                  <a:pt x="2336157" y="480349"/>
                </a:cubicBezTo>
                <a:cubicBezTo>
                  <a:pt x="2475053" y="445625"/>
                  <a:pt x="2853160" y="495782"/>
                  <a:pt x="2972765" y="445625"/>
                </a:cubicBezTo>
                <a:cubicBezTo>
                  <a:pt x="3092370" y="395468"/>
                  <a:pt x="3065362" y="233422"/>
                  <a:pt x="3053787" y="179407"/>
                </a:cubicBezTo>
                <a:cubicBezTo>
                  <a:pt x="3042212" y="125392"/>
                  <a:pt x="3038354" y="135038"/>
                  <a:pt x="2903316" y="121534"/>
                </a:cubicBezTo>
                <a:cubicBezTo>
                  <a:pt x="2768278" y="108030"/>
                  <a:pt x="2581154" y="102243"/>
                  <a:pt x="2243559" y="98385"/>
                </a:cubicBezTo>
                <a:cubicBezTo>
                  <a:pt x="1905964" y="94527"/>
                  <a:pt x="1226917" y="0"/>
                  <a:pt x="877747" y="98385"/>
                </a:cubicBezTo>
                <a:cubicBezTo>
                  <a:pt x="528578" y="196770"/>
                  <a:pt x="338560" y="442732"/>
                  <a:pt x="148542" y="688694"/>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582333" y="1945217"/>
            <a:ext cx="5211234" cy="4290483"/>
          </a:xfrm>
          <a:custGeom>
            <a:avLst/>
            <a:gdLst>
              <a:gd name="connsiteX0" fmla="*/ 3577167 w 5211234"/>
              <a:gd name="connsiteY0" fmla="*/ 61383 h 4290483"/>
              <a:gd name="connsiteX1" fmla="*/ 3310467 w 5211234"/>
              <a:gd name="connsiteY1" fmla="*/ 61383 h 4290483"/>
              <a:gd name="connsiteX2" fmla="*/ 2408767 w 5211234"/>
              <a:gd name="connsiteY2" fmla="*/ 99483 h 4290483"/>
              <a:gd name="connsiteX3" fmla="*/ 2230967 w 5211234"/>
              <a:gd name="connsiteY3" fmla="*/ 582083 h 4290483"/>
              <a:gd name="connsiteX4" fmla="*/ 2878667 w 5211234"/>
              <a:gd name="connsiteY4" fmla="*/ 747183 h 4290483"/>
              <a:gd name="connsiteX5" fmla="*/ 3170767 w 5211234"/>
              <a:gd name="connsiteY5" fmla="*/ 1191683 h 4290483"/>
              <a:gd name="connsiteX6" fmla="*/ 3399367 w 5211234"/>
              <a:gd name="connsiteY6" fmla="*/ 1648883 h 4290483"/>
              <a:gd name="connsiteX7" fmla="*/ 3488267 w 5211234"/>
              <a:gd name="connsiteY7" fmla="*/ 2398183 h 4290483"/>
              <a:gd name="connsiteX8" fmla="*/ 3183467 w 5211234"/>
              <a:gd name="connsiteY8" fmla="*/ 2969683 h 4290483"/>
              <a:gd name="connsiteX9" fmla="*/ 2142067 w 5211234"/>
              <a:gd name="connsiteY9" fmla="*/ 3452283 h 4290483"/>
              <a:gd name="connsiteX10" fmla="*/ 1062567 w 5211234"/>
              <a:gd name="connsiteY10" fmla="*/ 3299883 h 4290483"/>
              <a:gd name="connsiteX11" fmla="*/ 313267 w 5211234"/>
              <a:gd name="connsiteY11" fmla="*/ 3388783 h 4290483"/>
              <a:gd name="connsiteX12" fmla="*/ 186267 w 5211234"/>
              <a:gd name="connsiteY12" fmla="*/ 3960283 h 4290483"/>
              <a:gd name="connsiteX13" fmla="*/ 1430867 w 5211234"/>
              <a:gd name="connsiteY13" fmla="*/ 4214283 h 4290483"/>
              <a:gd name="connsiteX14" fmla="*/ 3335867 w 5211234"/>
              <a:gd name="connsiteY14" fmla="*/ 4023783 h 4290483"/>
              <a:gd name="connsiteX15" fmla="*/ 4707467 w 5211234"/>
              <a:gd name="connsiteY15" fmla="*/ 2614083 h 4290483"/>
              <a:gd name="connsiteX16" fmla="*/ 5177367 w 5211234"/>
              <a:gd name="connsiteY16" fmla="*/ 1331383 h 4290483"/>
              <a:gd name="connsiteX17" fmla="*/ 4504267 w 5211234"/>
              <a:gd name="connsiteY17" fmla="*/ 429683 h 4290483"/>
              <a:gd name="connsiteX18" fmla="*/ 3577167 w 5211234"/>
              <a:gd name="connsiteY18" fmla="*/ 61383 h 429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1234" h="4290483">
                <a:moveTo>
                  <a:pt x="3577167" y="61383"/>
                </a:moveTo>
                <a:cubicBezTo>
                  <a:pt x="3378200" y="0"/>
                  <a:pt x="3310467" y="61383"/>
                  <a:pt x="3310467" y="61383"/>
                </a:cubicBezTo>
                <a:cubicBezTo>
                  <a:pt x="3115734" y="67733"/>
                  <a:pt x="2588684" y="12700"/>
                  <a:pt x="2408767" y="99483"/>
                </a:cubicBezTo>
                <a:cubicBezTo>
                  <a:pt x="2228850" y="186266"/>
                  <a:pt x="2152650" y="474133"/>
                  <a:pt x="2230967" y="582083"/>
                </a:cubicBezTo>
                <a:cubicBezTo>
                  <a:pt x="2309284" y="690033"/>
                  <a:pt x="2722034" y="645583"/>
                  <a:pt x="2878667" y="747183"/>
                </a:cubicBezTo>
                <a:cubicBezTo>
                  <a:pt x="3035300" y="848783"/>
                  <a:pt x="3083984" y="1041400"/>
                  <a:pt x="3170767" y="1191683"/>
                </a:cubicBezTo>
                <a:cubicBezTo>
                  <a:pt x="3257550" y="1341966"/>
                  <a:pt x="3346450" y="1447800"/>
                  <a:pt x="3399367" y="1648883"/>
                </a:cubicBezTo>
                <a:cubicBezTo>
                  <a:pt x="3452284" y="1849966"/>
                  <a:pt x="3524250" y="2178050"/>
                  <a:pt x="3488267" y="2398183"/>
                </a:cubicBezTo>
                <a:cubicBezTo>
                  <a:pt x="3452284" y="2618316"/>
                  <a:pt x="3407834" y="2794000"/>
                  <a:pt x="3183467" y="2969683"/>
                </a:cubicBezTo>
                <a:cubicBezTo>
                  <a:pt x="2959100" y="3145366"/>
                  <a:pt x="2495550" y="3397250"/>
                  <a:pt x="2142067" y="3452283"/>
                </a:cubicBezTo>
                <a:cubicBezTo>
                  <a:pt x="1788584" y="3507316"/>
                  <a:pt x="1367367" y="3310466"/>
                  <a:pt x="1062567" y="3299883"/>
                </a:cubicBezTo>
                <a:cubicBezTo>
                  <a:pt x="757767" y="3289300"/>
                  <a:pt x="459317" y="3278716"/>
                  <a:pt x="313267" y="3388783"/>
                </a:cubicBezTo>
                <a:cubicBezTo>
                  <a:pt x="167217" y="3498850"/>
                  <a:pt x="0" y="3822700"/>
                  <a:pt x="186267" y="3960283"/>
                </a:cubicBezTo>
                <a:cubicBezTo>
                  <a:pt x="372534" y="4097866"/>
                  <a:pt x="905934" y="4203700"/>
                  <a:pt x="1430867" y="4214283"/>
                </a:cubicBezTo>
                <a:cubicBezTo>
                  <a:pt x="1955800" y="4224866"/>
                  <a:pt x="2789767" y="4290483"/>
                  <a:pt x="3335867" y="4023783"/>
                </a:cubicBezTo>
                <a:cubicBezTo>
                  <a:pt x="3881967" y="3757083"/>
                  <a:pt x="4400550" y="3062816"/>
                  <a:pt x="4707467" y="2614083"/>
                </a:cubicBezTo>
                <a:cubicBezTo>
                  <a:pt x="5014384" y="2165350"/>
                  <a:pt x="5211234" y="1695450"/>
                  <a:pt x="5177367" y="1331383"/>
                </a:cubicBezTo>
                <a:cubicBezTo>
                  <a:pt x="5143500" y="967316"/>
                  <a:pt x="4770967" y="641350"/>
                  <a:pt x="4504267" y="429683"/>
                </a:cubicBezTo>
                <a:cubicBezTo>
                  <a:pt x="4237567" y="218016"/>
                  <a:pt x="3776134" y="122766"/>
                  <a:pt x="3577167" y="6138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008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60" grpId="0"/>
      <p:bldP spid="61" grpId="0"/>
      <p:bldP spid="62" grpId="0"/>
      <p:bldP spid="63" grpId="0" animBg="1"/>
      <p:bldP spid="68"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6" name="Picture 6" descr="Image result for coherent astrella"/>
          <p:cNvPicPr>
            <a:picLocks noChangeAspect="1" noChangeArrowheads="1"/>
          </p:cNvPicPr>
          <p:nvPr/>
        </p:nvPicPr>
        <p:blipFill>
          <a:blip r:embed="rId2" cstate="print"/>
          <a:srcRect/>
          <a:stretch>
            <a:fillRect/>
          </a:stretch>
        </p:blipFill>
        <p:spPr bwMode="auto">
          <a:xfrm>
            <a:off x="5172074" y="177799"/>
            <a:ext cx="3184525" cy="3184525"/>
          </a:xfrm>
          <a:prstGeom prst="rect">
            <a:avLst/>
          </a:prstGeom>
          <a:noFill/>
        </p:spPr>
      </p:pic>
      <p:pic>
        <p:nvPicPr>
          <p:cNvPr id="209928" name="Picture 8" descr="Related image"/>
          <p:cNvPicPr>
            <a:picLocks noChangeAspect="1" noChangeArrowheads="1"/>
          </p:cNvPicPr>
          <p:nvPr/>
        </p:nvPicPr>
        <p:blipFill>
          <a:blip r:embed="rId3" cstate="print"/>
          <a:srcRect/>
          <a:stretch>
            <a:fillRect/>
          </a:stretch>
        </p:blipFill>
        <p:spPr bwMode="auto">
          <a:xfrm>
            <a:off x="5413374" y="2801937"/>
            <a:ext cx="3184525" cy="2111480"/>
          </a:xfrm>
          <a:prstGeom prst="rect">
            <a:avLst/>
          </a:prstGeom>
          <a:noFill/>
        </p:spPr>
      </p:pic>
      <p:pic>
        <p:nvPicPr>
          <p:cNvPr id="209922" name="Picture 2" descr="Image result for femtosecond TA"/>
          <p:cNvPicPr>
            <a:picLocks noChangeAspect="1" noChangeArrowheads="1"/>
          </p:cNvPicPr>
          <p:nvPr/>
        </p:nvPicPr>
        <p:blipFill>
          <a:blip r:embed="rId4" cstate="print"/>
          <a:srcRect/>
          <a:stretch>
            <a:fillRect/>
          </a:stretch>
        </p:blipFill>
        <p:spPr bwMode="auto">
          <a:xfrm>
            <a:off x="536575" y="1003300"/>
            <a:ext cx="3870960" cy="3225800"/>
          </a:xfrm>
          <a:prstGeom prst="rect">
            <a:avLst/>
          </a:prstGeom>
          <a:noFill/>
        </p:spPr>
      </p:pic>
      <p:sp>
        <p:nvSpPr>
          <p:cNvPr id="5" name="TextBox 4"/>
          <p:cNvSpPr txBox="1"/>
          <p:nvPr/>
        </p:nvSpPr>
        <p:spPr>
          <a:xfrm>
            <a:off x="939800" y="622300"/>
            <a:ext cx="2959100" cy="461665"/>
          </a:xfrm>
          <a:prstGeom prst="rect">
            <a:avLst/>
          </a:prstGeom>
          <a:noFill/>
        </p:spPr>
        <p:txBody>
          <a:bodyPr wrap="square" rtlCol="0">
            <a:spAutoFit/>
          </a:bodyPr>
          <a:lstStyle/>
          <a:p>
            <a:pPr algn="ctr"/>
            <a:r>
              <a:rPr lang="en-US" sz="2400" dirty="0" smtClean="0"/>
              <a:t>Home Built</a:t>
            </a:r>
            <a:endParaRPr lang="en-US" sz="2400" dirty="0"/>
          </a:p>
        </p:txBody>
      </p:sp>
      <p:sp>
        <p:nvSpPr>
          <p:cNvPr id="7" name="TextBox 6"/>
          <p:cNvSpPr txBox="1"/>
          <p:nvPr/>
        </p:nvSpPr>
        <p:spPr>
          <a:xfrm>
            <a:off x="4775200" y="4570194"/>
            <a:ext cx="2565400" cy="369332"/>
          </a:xfrm>
          <a:prstGeom prst="rect">
            <a:avLst/>
          </a:prstGeom>
          <a:noFill/>
        </p:spPr>
        <p:txBody>
          <a:bodyPr wrap="square" rtlCol="0">
            <a:spAutoFit/>
          </a:bodyPr>
          <a:lstStyle/>
          <a:p>
            <a:pPr algn="ctr"/>
            <a:r>
              <a:rPr lang="en-US" dirty="0" smtClean="0">
                <a:solidFill>
                  <a:schemeClr val="bg1"/>
                </a:solidFill>
              </a:rPr>
              <a:t>$220,000</a:t>
            </a:r>
            <a:endParaRPr lang="en-US" dirty="0">
              <a:solidFill>
                <a:schemeClr val="bg1"/>
              </a:solidFill>
            </a:endParaRPr>
          </a:p>
        </p:txBody>
      </p:sp>
      <p:sp>
        <p:nvSpPr>
          <p:cNvPr id="9" name="TextBox 8"/>
          <p:cNvSpPr txBox="1"/>
          <p:nvPr/>
        </p:nvSpPr>
        <p:spPr>
          <a:xfrm>
            <a:off x="6972300" y="672068"/>
            <a:ext cx="2171700" cy="646331"/>
          </a:xfrm>
          <a:prstGeom prst="rect">
            <a:avLst/>
          </a:prstGeom>
          <a:noFill/>
        </p:spPr>
        <p:txBody>
          <a:bodyPr wrap="square" rtlCol="0">
            <a:spAutoFit/>
          </a:bodyPr>
          <a:lstStyle/>
          <a:p>
            <a:pPr algn="ctr"/>
            <a:r>
              <a:rPr lang="en-US" dirty="0" smtClean="0"/>
              <a:t>Coherent </a:t>
            </a:r>
            <a:r>
              <a:rPr lang="en-US" dirty="0" err="1" smtClean="0"/>
              <a:t>Astrella</a:t>
            </a:r>
            <a:endParaRPr lang="en-US" dirty="0" smtClean="0"/>
          </a:p>
          <a:p>
            <a:pPr algn="ctr"/>
            <a:r>
              <a:rPr lang="en-US" dirty="0" smtClean="0"/>
              <a:t>$400,000</a:t>
            </a:r>
            <a:endParaRPr lang="en-US" dirty="0"/>
          </a:p>
        </p:txBody>
      </p:sp>
      <p:sp>
        <p:nvSpPr>
          <p:cNvPr id="10" name="Rectangle 9"/>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Femtosecond</a:t>
            </a:r>
            <a:r>
              <a:rPr lang="en-US" sz="3200" b="1" u="sng" dirty="0" smtClean="0">
                <a:solidFill>
                  <a:schemeClr val="tx2"/>
                </a:solidFill>
              </a:rPr>
              <a:t> TA (10</a:t>
            </a:r>
            <a:r>
              <a:rPr lang="en-US" sz="3200" b="1" u="sng" baseline="30000" dirty="0" smtClean="0">
                <a:solidFill>
                  <a:schemeClr val="tx2"/>
                </a:solidFill>
              </a:rPr>
              <a:t>-15</a:t>
            </a:r>
            <a:r>
              <a:rPr lang="en-US" sz="3200" b="1" u="sng" dirty="0" smtClean="0">
                <a:solidFill>
                  <a:schemeClr val="tx2"/>
                </a:solidFill>
              </a:rPr>
              <a:t> s)</a:t>
            </a:r>
            <a:endParaRPr lang="en-US" sz="3200" b="1" u="sng" dirty="0">
              <a:solidFill>
                <a:schemeClr val="tx2"/>
              </a:solidFill>
            </a:endParaRPr>
          </a:p>
        </p:txBody>
      </p:sp>
      <p:pic>
        <p:nvPicPr>
          <p:cNvPr id="209930" name="Picture 10" descr="Image result for motorized Mirror Mounts"/>
          <p:cNvPicPr>
            <a:picLocks noChangeAspect="1" noChangeArrowheads="1"/>
          </p:cNvPicPr>
          <p:nvPr/>
        </p:nvPicPr>
        <p:blipFill>
          <a:blip r:embed="rId5" cstate="print"/>
          <a:srcRect/>
          <a:stretch>
            <a:fillRect/>
          </a:stretch>
        </p:blipFill>
        <p:spPr bwMode="auto">
          <a:xfrm>
            <a:off x="6210301" y="5240189"/>
            <a:ext cx="1727200" cy="1617811"/>
          </a:xfrm>
          <a:prstGeom prst="rect">
            <a:avLst/>
          </a:prstGeom>
          <a:noFill/>
        </p:spPr>
      </p:pic>
      <p:pic>
        <p:nvPicPr>
          <p:cNvPr id="209932" name="Picture 12" descr="Image result for Mirror Mounts"/>
          <p:cNvPicPr>
            <a:picLocks noChangeAspect="1" noChangeArrowheads="1"/>
          </p:cNvPicPr>
          <p:nvPr/>
        </p:nvPicPr>
        <p:blipFill>
          <a:blip r:embed="rId6" cstate="print"/>
          <a:srcRect/>
          <a:stretch>
            <a:fillRect/>
          </a:stretch>
        </p:blipFill>
        <p:spPr bwMode="auto">
          <a:xfrm>
            <a:off x="650875" y="4478304"/>
            <a:ext cx="3611130" cy="19351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9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Attosecond</a:t>
            </a:r>
            <a:r>
              <a:rPr lang="en-US" sz="3200" b="1" u="sng" dirty="0" smtClean="0">
                <a:solidFill>
                  <a:schemeClr val="tx2"/>
                </a:solidFill>
              </a:rPr>
              <a:t> Spectroscopy (10</a:t>
            </a:r>
            <a:r>
              <a:rPr lang="en-US" sz="3200" b="1" u="sng" baseline="30000" dirty="0" smtClean="0">
                <a:solidFill>
                  <a:schemeClr val="tx2"/>
                </a:solidFill>
              </a:rPr>
              <a:t>-18</a:t>
            </a:r>
            <a:r>
              <a:rPr lang="en-US" sz="3200" b="1" u="sng" dirty="0" smtClean="0">
                <a:solidFill>
                  <a:schemeClr val="tx2"/>
                </a:solidFill>
              </a:rPr>
              <a:t> s)</a:t>
            </a:r>
            <a:endParaRPr lang="en-US" sz="3200" b="1" u="sng" dirty="0">
              <a:solidFill>
                <a:schemeClr val="tx2"/>
              </a:solidFill>
            </a:endParaRPr>
          </a:p>
        </p:txBody>
      </p:sp>
      <p:sp>
        <p:nvSpPr>
          <p:cNvPr id="3" name="Rectangle 2"/>
          <p:cNvSpPr/>
          <p:nvPr/>
        </p:nvSpPr>
        <p:spPr>
          <a:xfrm>
            <a:off x="721215" y="903341"/>
            <a:ext cx="7675808" cy="1200329"/>
          </a:xfrm>
          <a:prstGeom prst="rect">
            <a:avLst/>
          </a:prstGeom>
        </p:spPr>
        <p:txBody>
          <a:bodyPr wrap="square">
            <a:spAutoFit/>
          </a:bodyPr>
          <a:lstStyle/>
          <a:p>
            <a:r>
              <a:rPr lang="en-US" dirty="0" smtClean="0"/>
              <a:t>“However, the resolution offered by </a:t>
            </a:r>
            <a:r>
              <a:rPr lang="en-US" dirty="0" err="1" smtClean="0"/>
              <a:t>femtosecond</a:t>
            </a:r>
            <a:r>
              <a:rPr lang="en-US" dirty="0" smtClean="0"/>
              <a:t> spectroscopy is insufficient to track the dynamics of electronic motion in atoms or molecules since they evolve on an </a:t>
            </a:r>
            <a:r>
              <a:rPr lang="en-US" dirty="0" err="1" smtClean="0"/>
              <a:t>attosecond</a:t>
            </a:r>
            <a:r>
              <a:rPr lang="en-US" dirty="0" smtClean="0"/>
              <a:t> (1 as = 10−18 s) to few-</a:t>
            </a:r>
            <a:r>
              <a:rPr lang="en-US" dirty="0" err="1" smtClean="0"/>
              <a:t>fs</a:t>
            </a:r>
            <a:r>
              <a:rPr lang="en-US" dirty="0" smtClean="0"/>
              <a:t> time scale and thus remain elusive so far.”</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208946" y="2380095"/>
            <a:ext cx="4131235" cy="2999636"/>
          </a:xfrm>
          <a:prstGeom prst="rect">
            <a:avLst/>
          </a:prstGeom>
          <a:noFill/>
          <a:ln w="9525">
            <a:noFill/>
            <a:miter lim="800000"/>
            <a:headEnd/>
            <a:tailEnd/>
          </a:ln>
        </p:spPr>
      </p:pic>
      <p:grpSp>
        <p:nvGrpSpPr>
          <p:cNvPr id="2" name="Group 8"/>
          <p:cNvGrpSpPr/>
          <p:nvPr/>
        </p:nvGrpSpPr>
        <p:grpSpPr>
          <a:xfrm>
            <a:off x="4765183" y="2291163"/>
            <a:ext cx="3889139" cy="3143721"/>
            <a:chOff x="3863662" y="2806319"/>
            <a:chExt cx="4364910" cy="3528303"/>
          </a:xfrm>
        </p:grpSpPr>
        <p:pic>
          <p:nvPicPr>
            <p:cNvPr id="122882"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srcRect/>
            <a:stretch>
              <a:fillRect/>
            </a:stretch>
          </p:blipFill>
          <p:spPr bwMode="auto">
            <a:xfrm>
              <a:off x="3863662" y="2806319"/>
              <a:ext cx="4364910" cy="3528303"/>
            </a:xfrm>
            <a:prstGeom prst="rect">
              <a:avLst/>
            </a:prstGeom>
            <a:noFill/>
          </p:spPr>
        </p:pic>
        <p:cxnSp>
          <p:nvCxnSpPr>
            <p:cNvPr id="7" name="Straight Arrow Connector 6"/>
            <p:cNvCxnSpPr/>
            <p:nvPr/>
          </p:nvCxnSpPr>
          <p:spPr>
            <a:xfrm flipH="1">
              <a:off x="6194738" y="4198513"/>
              <a:ext cx="373487" cy="6439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47940" y="3862520"/>
              <a:ext cx="1184748" cy="400110"/>
            </a:xfrm>
            <a:prstGeom prst="rect">
              <a:avLst/>
            </a:prstGeom>
          </p:spPr>
          <p:txBody>
            <a:bodyPr wrap="none">
              <a:spAutoFit/>
            </a:bodyPr>
            <a:lstStyle/>
            <a:p>
              <a:r>
                <a:rPr lang="en-US" sz="2000" dirty="0" smtClean="0"/>
                <a:t>6-fs pulse</a:t>
              </a:r>
              <a:endParaRPr lang="en-US" sz="2000" dirty="0"/>
            </a:p>
          </p:txBody>
        </p:sp>
      </p:grpSp>
      <p:cxnSp>
        <p:nvCxnSpPr>
          <p:cNvPr id="9" name="Straight Arrow Connector 8"/>
          <p:cNvCxnSpPr/>
          <p:nvPr/>
        </p:nvCxnSpPr>
        <p:spPr>
          <a:xfrm>
            <a:off x="7327900" y="4778241"/>
            <a:ext cx="761200" cy="1107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8809" y="4414949"/>
            <a:ext cx="2410212" cy="400110"/>
          </a:xfrm>
          <a:prstGeom prst="rect">
            <a:avLst/>
          </a:prstGeom>
        </p:spPr>
        <p:txBody>
          <a:bodyPr wrap="none">
            <a:spAutoFit/>
          </a:bodyPr>
          <a:lstStyle/>
          <a:p>
            <a:r>
              <a:rPr lang="en-US" sz="2000" dirty="0" smtClean="0"/>
              <a:t>300 </a:t>
            </a:r>
            <a:r>
              <a:rPr lang="en-US" sz="2000" dirty="0" err="1" smtClean="0"/>
              <a:t>attosecond</a:t>
            </a:r>
            <a:r>
              <a:rPr lang="en-US" sz="2000" dirty="0" smtClean="0"/>
              <a:t> pulse</a:t>
            </a:r>
            <a:endParaRPr lang="en-US" sz="2000" dirty="0"/>
          </a:p>
        </p:txBody>
      </p:sp>
      <p:sp>
        <p:nvSpPr>
          <p:cNvPr id="13" name="Rectangle 12"/>
          <p:cNvSpPr/>
          <p:nvPr/>
        </p:nvSpPr>
        <p:spPr>
          <a:xfrm>
            <a:off x="2902777" y="6397256"/>
            <a:ext cx="3724289" cy="400110"/>
          </a:xfrm>
          <a:prstGeom prst="rect">
            <a:avLst/>
          </a:prstGeom>
        </p:spPr>
        <p:txBody>
          <a:bodyPr wrap="none">
            <a:spAutoFit/>
          </a:bodyPr>
          <a:lstStyle/>
          <a:p>
            <a:r>
              <a:rPr lang="fr-FR" sz="2000" i="1" dirty="0" smtClean="0"/>
              <a:t>Nature </a:t>
            </a:r>
            <a:r>
              <a:rPr lang="fr-FR" sz="2000" i="1" dirty="0" err="1" smtClean="0"/>
              <a:t>Physics</a:t>
            </a:r>
            <a:r>
              <a:rPr lang="fr-FR" sz="2000" dirty="0" smtClean="0"/>
              <a:t> </a:t>
            </a:r>
            <a:r>
              <a:rPr lang="fr-FR" sz="2000" b="1" dirty="0" smtClean="0"/>
              <a:t>3</a:t>
            </a:r>
            <a:r>
              <a:rPr lang="fr-FR" sz="2000" dirty="0" smtClean="0"/>
              <a:t>, 381 - 387 (2007)</a:t>
            </a:r>
            <a:endParaRPr lang="en-US" sz="2000" dirty="0"/>
          </a:p>
        </p:txBody>
      </p:sp>
      <p:cxnSp>
        <p:nvCxnSpPr>
          <p:cNvPr id="12" name="Straight Arrow Connector 11"/>
          <p:cNvCxnSpPr/>
          <p:nvPr/>
        </p:nvCxnSpPr>
        <p:spPr>
          <a:xfrm flipV="1">
            <a:off x="8572500" y="5003308"/>
            <a:ext cx="253200" cy="5084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84588" y="5519849"/>
            <a:ext cx="2280368" cy="400110"/>
          </a:xfrm>
          <a:prstGeom prst="rect">
            <a:avLst/>
          </a:prstGeom>
        </p:spPr>
        <p:txBody>
          <a:bodyPr wrap="none">
            <a:spAutoFit/>
          </a:bodyPr>
          <a:lstStyle/>
          <a:p>
            <a:r>
              <a:rPr lang="en-US" sz="2000" dirty="0" smtClean="0"/>
              <a:t>67 </a:t>
            </a:r>
            <a:r>
              <a:rPr lang="en-US" sz="2000" dirty="0" err="1" smtClean="0"/>
              <a:t>attosecond</a:t>
            </a:r>
            <a:r>
              <a:rPr lang="en-US" sz="2000" dirty="0" smtClean="0"/>
              <a:t> pulse</a:t>
            </a:r>
            <a:endParaRPr lang="en-US" sz="2000" dirty="0"/>
          </a:p>
        </p:txBody>
      </p:sp>
      <p:sp>
        <p:nvSpPr>
          <p:cNvPr id="17" name="Rectangle 16"/>
          <p:cNvSpPr/>
          <p:nvPr/>
        </p:nvSpPr>
        <p:spPr>
          <a:xfrm>
            <a:off x="8791576" y="4933950"/>
            <a:ext cx="71437"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Attosecond</a:t>
            </a:r>
            <a:r>
              <a:rPr lang="en-US" sz="3200" b="1" u="sng" dirty="0" smtClean="0">
                <a:solidFill>
                  <a:schemeClr val="tx2"/>
                </a:solidFill>
              </a:rPr>
              <a:t> TA</a:t>
            </a:r>
            <a:endParaRPr lang="en-US" sz="3200" b="1" u="sng" dirty="0">
              <a:solidFill>
                <a:schemeClr val="tx2"/>
              </a:solidFill>
            </a:endParaRPr>
          </a:p>
        </p:txBody>
      </p:sp>
      <p:sp>
        <p:nvSpPr>
          <p:cNvPr id="7" name="Rectangle 6"/>
          <p:cNvSpPr/>
          <p:nvPr/>
        </p:nvSpPr>
        <p:spPr>
          <a:xfrm>
            <a:off x="315533" y="4233626"/>
            <a:ext cx="8512934" cy="1815882"/>
          </a:xfrm>
          <a:prstGeom prst="rect">
            <a:avLst/>
          </a:prstGeom>
        </p:spPr>
        <p:txBody>
          <a:bodyPr wrap="square">
            <a:spAutoFit/>
          </a:bodyPr>
          <a:lstStyle/>
          <a:p>
            <a:r>
              <a:rPr lang="en-US" sz="1600" b="1" dirty="0" smtClean="0"/>
              <a:t>a</a:t>
            </a:r>
            <a:r>
              <a:rPr lang="en-US" sz="1600" dirty="0" smtClean="0"/>
              <a:t>–</a:t>
            </a:r>
            <a:r>
              <a:rPr lang="en-US" sz="1600" b="1" dirty="0" smtClean="0"/>
              <a:t>d</a:t>
            </a:r>
            <a:r>
              <a:rPr lang="en-US" sz="1600" dirty="0" smtClean="0"/>
              <a:t>, An intense </a:t>
            </a:r>
            <a:r>
              <a:rPr lang="en-US" sz="1600" dirty="0" err="1" smtClean="0"/>
              <a:t>femtosecond</a:t>
            </a:r>
            <a:r>
              <a:rPr lang="en-US" sz="1600" dirty="0" smtClean="0"/>
              <a:t> near-infrared or visible (henceforth: optical) pulse (shown in yellow) extracts an electron </a:t>
            </a:r>
            <a:r>
              <a:rPr lang="en-US" sz="1600" dirty="0" err="1" smtClean="0"/>
              <a:t>wavepacket</a:t>
            </a:r>
            <a:r>
              <a:rPr lang="en-US" sz="1600" dirty="0" smtClean="0"/>
              <a:t> from an atom or molecule. For ionization in such a strong field (</a:t>
            </a:r>
            <a:r>
              <a:rPr lang="en-US" sz="1600" b="1" dirty="0" smtClean="0"/>
              <a:t>a</a:t>
            </a:r>
            <a:r>
              <a:rPr lang="en-US" sz="1600" dirty="0" smtClean="0"/>
              <a:t>), Newton's equations of motion give a relatively good description of the response of the electron. Initially, the electron is pulled away from the atom (</a:t>
            </a:r>
            <a:r>
              <a:rPr lang="en-US" sz="1600" b="1" dirty="0" smtClean="0"/>
              <a:t>a, b</a:t>
            </a:r>
            <a:r>
              <a:rPr lang="en-US" sz="1600" dirty="0" smtClean="0"/>
              <a:t>), but after the field reverses, the electron is driven back (</a:t>
            </a:r>
            <a:r>
              <a:rPr lang="en-US" sz="1600" b="1" dirty="0" smtClean="0"/>
              <a:t>c</a:t>
            </a:r>
            <a:r>
              <a:rPr lang="en-US" sz="1600" dirty="0" smtClean="0"/>
              <a:t>) where it can '</a:t>
            </a:r>
            <a:r>
              <a:rPr lang="en-US" sz="1600" dirty="0" err="1" smtClean="0"/>
              <a:t>recollide</a:t>
            </a:r>
            <a:r>
              <a:rPr lang="en-US" sz="1600" dirty="0" smtClean="0"/>
              <a:t>' during a small fraction of the laser oscillation cycle (</a:t>
            </a:r>
            <a:r>
              <a:rPr lang="en-US" sz="1600" b="1" dirty="0" smtClean="0"/>
              <a:t>d</a:t>
            </a:r>
            <a:r>
              <a:rPr lang="en-US" sz="1600" dirty="0" smtClean="0"/>
              <a:t>). The parent ion sees an </a:t>
            </a:r>
            <a:r>
              <a:rPr lang="en-US" sz="1600" dirty="0" err="1" smtClean="0"/>
              <a:t>attosecond</a:t>
            </a:r>
            <a:r>
              <a:rPr lang="en-US" sz="1600" dirty="0" smtClean="0"/>
              <a:t> electron pulse. This electron can be used directly, or its kinetic energy, amplitude and phase can be converted to an optical pulse on </a:t>
            </a:r>
            <a:r>
              <a:rPr lang="en-US" sz="1600" dirty="0" err="1" smtClean="0"/>
              <a:t>recollision</a:t>
            </a:r>
            <a:r>
              <a:rPr lang="en-US" sz="1600" dirty="0" smtClean="0"/>
              <a:t>.</a:t>
            </a:r>
            <a:endParaRPr lang="en-US" sz="1600" dirty="0"/>
          </a:p>
        </p:txBody>
      </p:sp>
      <p:pic>
        <p:nvPicPr>
          <p:cNvPr id="121859" name="Picture 3"/>
          <p:cNvPicPr>
            <a:picLocks noChangeAspect="1" noChangeArrowheads="1"/>
          </p:cNvPicPr>
          <p:nvPr/>
        </p:nvPicPr>
        <p:blipFill>
          <a:blip r:embed="rId2" cstate="print"/>
          <a:srcRect/>
          <a:stretch>
            <a:fillRect/>
          </a:stretch>
        </p:blipFill>
        <p:spPr bwMode="auto">
          <a:xfrm>
            <a:off x="1030435" y="866373"/>
            <a:ext cx="7083130" cy="2981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2" cstate="print"/>
          <a:srcRect/>
          <a:stretch>
            <a:fillRect/>
          </a:stretch>
        </p:blipFill>
        <p:spPr bwMode="auto">
          <a:xfrm>
            <a:off x="164437" y="979161"/>
            <a:ext cx="4668124" cy="5282761"/>
          </a:xfrm>
          <a:prstGeom prst="rect">
            <a:avLst/>
          </a:prstGeom>
          <a:noFill/>
        </p:spPr>
      </p:pic>
      <p:sp>
        <p:nvSpPr>
          <p:cNvPr id="6"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Attosecond</a:t>
            </a:r>
            <a:r>
              <a:rPr lang="en-US" sz="3200" b="1" u="sng" dirty="0" smtClean="0">
                <a:solidFill>
                  <a:schemeClr val="tx2"/>
                </a:solidFill>
              </a:rPr>
              <a:t> TA</a:t>
            </a:r>
            <a:endParaRPr lang="en-US" sz="3200" b="1" u="sng" dirty="0">
              <a:solidFill>
                <a:schemeClr val="tx2"/>
              </a:solidFill>
            </a:endParaRPr>
          </a:p>
        </p:txBody>
      </p:sp>
      <p:sp>
        <p:nvSpPr>
          <p:cNvPr id="7" name="Rectangle 6"/>
          <p:cNvSpPr/>
          <p:nvPr/>
        </p:nvSpPr>
        <p:spPr>
          <a:xfrm>
            <a:off x="5215945" y="2828835"/>
            <a:ext cx="3670478" cy="1200329"/>
          </a:xfrm>
          <a:prstGeom prst="rect">
            <a:avLst/>
          </a:prstGeom>
        </p:spPr>
        <p:txBody>
          <a:bodyPr wrap="square">
            <a:spAutoFit/>
          </a:bodyPr>
          <a:lstStyle/>
          <a:p>
            <a:r>
              <a:rPr lang="en-US" dirty="0" smtClean="0"/>
              <a:t>Electronic excitation and relaxation processes in atoms, molecules and solids, and possible ways of tracing these dynamics in real time.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err="1" smtClean="0">
                <a:solidFill>
                  <a:schemeClr val="tx2"/>
                </a:solidFill>
              </a:rPr>
              <a:t>Attosecond</a:t>
            </a:r>
            <a:r>
              <a:rPr lang="en-US" sz="3200" b="1" u="sng" dirty="0" smtClean="0">
                <a:solidFill>
                  <a:schemeClr val="tx2"/>
                </a:solidFill>
              </a:rPr>
              <a:t> Spectroscopy (10</a:t>
            </a:r>
            <a:r>
              <a:rPr lang="en-US" sz="3200" b="1" u="sng" baseline="30000" dirty="0" smtClean="0">
                <a:solidFill>
                  <a:schemeClr val="tx2"/>
                </a:solidFill>
              </a:rPr>
              <a:t>-18</a:t>
            </a:r>
            <a:r>
              <a:rPr lang="en-US" sz="3200" b="1" u="sng" dirty="0" smtClean="0">
                <a:solidFill>
                  <a:schemeClr val="tx2"/>
                </a:solidFill>
              </a:rPr>
              <a:t> s)</a:t>
            </a:r>
            <a:endParaRPr lang="en-US" sz="3200" b="1" u="sng" dirty="0">
              <a:solidFill>
                <a:schemeClr val="tx2"/>
              </a:solidFill>
            </a:endParaRPr>
          </a:p>
        </p:txBody>
      </p:sp>
      <p:sp>
        <p:nvSpPr>
          <p:cNvPr id="3" name="Rectangle 2"/>
          <p:cNvSpPr/>
          <p:nvPr/>
        </p:nvSpPr>
        <p:spPr>
          <a:xfrm>
            <a:off x="721215" y="903341"/>
            <a:ext cx="7675808" cy="1200329"/>
          </a:xfrm>
          <a:prstGeom prst="rect">
            <a:avLst/>
          </a:prstGeom>
        </p:spPr>
        <p:txBody>
          <a:bodyPr wrap="square">
            <a:spAutoFit/>
          </a:bodyPr>
          <a:lstStyle/>
          <a:p>
            <a:r>
              <a:rPr lang="en-US" dirty="0" smtClean="0"/>
              <a:t>“However, the resolution offered by </a:t>
            </a:r>
            <a:r>
              <a:rPr lang="en-US" dirty="0" err="1" smtClean="0"/>
              <a:t>femtosecond</a:t>
            </a:r>
            <a:r>
              <a:rPr lang="en-US" dirty="0" smtClean="0"/>
              <a:t> spectroscopy is insufficient to track the dynamics of electronic motion in atoms or molecules since they evolve on an </a:t>
            </a:r>
            <a:r>
              <a:rPr lang="en-US" dirty="0" err="1" smtClean="0"/>
              <a:t>attosecond</a:t>
            </a:r>
            <a:r>
              <a:rPr lang="en-US" dirty="0" smtClean="0"/>
              <a:t> (1 as = 10−18 s) to few-</a:t>
            </a:r>
            <a:r>
              <a:rPr lang="en-US" dirty="0" err="1" smtClean="0"/>
              <a:t>fs</a:t>
            </a:r>
            <a:r>
              <a:rPr lang="en-US" dirty="0" smtClean="0"/>
              <a:t> time scale and thus remain elusive so far.”</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208946" y="2380095"/>
            <a:ext cx="4131235" cy="2999636"/>
          </a:xfrm>
          <a:prstGeom prst="rect">
            <a:avLst/>
          </a:prstGeom>
          <a:noFill/>
          <a:ln w="9525">
            <a:noFill/>
            <a:miter lim="800000"/>
            <a:headEnd/>
            <a:tailEnd/>
          </a:ln>
        </p:spPr>
      </p:pic>
      <p:grpSp>
        <p:nvGrpSpPr>
          <p:cNvPr id="2" name="Group 8"/>
          <p:cNvGrpSpPr/>
          <p:nvPr/>
        </p:nvGrpSpPr>
        <p:grpSpPr>
          <a:xfrm>
            <a:off x="4765183" y="2291163"/>
            <a:ext cx="3889139" cy="3143721"/>
            <a:chOff x="3863662" y="2806319"/>
            <a:chExt cx="4364910" cy="3528303"/>
          </a:xfrm>
        </p:grpSpPr>
        <p:pic>
          <p:nvPicPr>
            <p:cNvPr id="122882"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srcRect/>
            <a:stretch>
              <a:fillRect/>
            </a:stretch>
          </p:blipFill>
          <p:spPr bwMode="auto">
            <a:xfrm>
              <a:off x="3863662" y="2806319"/>
              <a:ext cx="4364910" cy="3528303"/>
            </a:xfrm>
            <a:prstGeom prst="rect">
              <a:avLst/>
            </a:prstGeom>
            <a:noFill/>
          </p:spPr>
        </p:pic>
        <p:cxnSp>
          <p:nvCxnSpPr>
            <p:cNvPr id="7" name="Straight Arrow Connector 6"/>
            <p:cNvCxnSpPr/>
            <p:nvPr/>
          </p:nvCxnSpPr>
          <p:spPr>
            <a:xfrm flipH="1">
              <a:off x="6194738" y="4198513"/>
              <a:ext cx="373487" cy="6439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47940" y="3862520"/>
              <a:ext cx="1184748" cy="400110"/>
            </a:xfrm>
            <a:prstGeom prst="rect">
              <a:avLst/>
            </a:prstGeom>
          </p:spPr>
          <p:txBody>
            <a:bodyPr wrap="none">
              <a:spAutoFit/>
            </a:bodyPr>
            <a:lstStyle/>
            <a:p>
              <a:r>
                <a:rPr lang="en-US" sz="2000" dirty="0" smtClean="0"/>
                <a:t>6-fs pulse</a:t>
              </a:r>
              <a:endParaRPr lang="en-US" sz="2000" dirty="0"/>
            </a:p>
          </p:txBody>
        </p:sp>
      </p:grpSp>
      <p:cxnSp>
        <p:nvCxnSpPr>
          <p:cNvPr id="9" name="Straight Arrow Connector 8"/>
          <p:cNvCxnSpPr/>
          <p:nvPr/>
        </p:nvCxnSpPr>
        <p:spPr>
          <a:xfrm>
            <a:off x="7327900" y="4778241"/>
            <a:ext cx="761200" cy="1107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8809" y="4414949"/>
            <a:ext cx="2410212" cy="400110"/>
          </a:xfrm>
          <a:prstGeom prst="rect">
            <a:avLst/>
          </a:prstGeom>
        </p:spPr>
        <p:txBody>
          <a:bodyPr wrap="none">
            <a:spAutoFit/>
          </a:bodyPr>
          <a:lstStyle/>
          <a:p>
            <a:r>
              <a:rPr lang="en-US" sz="2000" dirty="0" smtClean="0"/>
              <a:t>300 </a:t>
            </a:r>
            <a:r>
              <a:rPr lang="en-US" sz="2000" dirty="0" err="1" smtClean="0"/>
              <a:t>attosecond</a:t>
            </a:r>
            <a:r>
              <a:rPr lang="en-US" sz="2000" dirty="0" smtClean="0"/>
              <a:t> pulse</a:t>
            </a:r>
            <a:endParaRPr lang="en-US" sz="2000" dirty="0"/>
          </a:p>
        </p:txBody>
      </p:sp>
      <p:sp>
        <p:nvSpPr>
          <p:cNvPr id="13" name="Rectangle 12"/>
          <p:cNvSpPr/>
          <p:nvPr/>
        </p:nvSpPr>
        <p:spPr>
          <a:xfrm>
            <a:off x="2902777" y="6397256"/>
            <a:ext cx="3724289" cy="400110"/>
          </a:xfrm>
          <a:prstGeom prst="rect">
            <a:avLst/>
          </a:prstGeom>
        </p:spPr>
        <p:txBody>
          <a:bodyPr wrap="none">
            <a:spAutoFit/>
          </a:bodyPr>
          <a:lstStyle/>
          <a:p>
            <a:r>
              <a:rPr lang="fr-FR" sz="2000" i="1" dirty="0" smtClean="0"/>
              <a:t>Nature </a:t>
            </a:r>
            <a:r>
              <a:rPr lang="fr-FR" sz="2000" i="1" dirty="0" err="1" smtClean="0"/>
              <a:t>Physics</a:t>
            </a:r>
            <a:r>
              <a:rPr lang="fr-FR" sz="2000" dirty="0" smtClean="0"/>
              <a:t> </a:t>
            </a:r>
            <a:r>
              <a:rPr lang="fr-FR" sz="2000" b="1" dirty="0" smtClean="0"/>
              <a:t>3</a:t>
            </a:r>
            <a:r>
              <a:rPr lang="fr-FR" sz="2000" dirty="0" smtClean="0"/>
              <a:t>, 381 - 387 (2007)</a:t>
            </a:r>
            <a:endParaRPr lang="en-US" sz="2000" dirty="0"/>
          </a:p>
        </p:txBody>
      </p:sp>
      <p:cxnSp>
        <p:nvCxnSpPr>
          <p:cNvPr id="12" name="Straight Arrow Connector 11"/>
          <p:cNvCxnSpPr/>
          <p:nvPr/>
        </p:nvCxnSpPr>
        <p:spPr>
          <a:xfrm flipV="1">
            <a:off x="8572500" y="5003308"/>
            <a:ext cx="253200" cy="5084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84588" y="5519849"/>
            <a:ext cx="2280368" cy="400110"/>
          </a:xfrm>
          <a:prstGeom prst="rect">
            <a:avLst/>
          </a:prstGeom>
        </p:spPr>
        <p:txBody>
          <a:bodyPr wrap="none">
            <a:spAutoFit/>
          </a:bodyPr>
          <a:lstStyle/>
          <a:p>
            <a:r>
              <a:rPr lang="en-US" sz="2000" dirty="0" smtClean="0"/>
              <a:t>67 </a:t>
            </a:r>
            <a:r>
              <a:rPr lang="en-US" sz="2000" dirty="0" err="1" smtClean="0"/>
              <a:t>attosecond</a:t>
            </a:r>
            <a:r>
              <a:rPr lang="en-US" sz="2000" dirty="0" smtClean="0"/>
              <a:t> pulse</a:t>
            </a:r>
            <a:endParaRPr lang="en-US" sz="2000" dirty="0"/>
          </a:p>
        </p:txBody>
      </p:sp>
      <p:sp>
        <p:nvSpPr>
          <p:cNvPr id="17" name="Rectangle 16"/>
          <p:cNvSpPr/>
          <p:nvPr/>
        </p:nvSpPr>
        <p:spPr>
          <a:xfrm>
            <a:off x="8791576" y="4933950"/>
            <a:ext cx="71437"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stCxn id="79" idx="2"/>
          </p:cNvCxnSpPr>
          <p:nvPr/>
        </p:nvCxnSpPr>
        <p:spPr>
          <a:xfrm flipH="1">
            <a:off x="596900" y="2417139"/>
            <a:ext cx="4315319"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4912219" y="2417139"/>
            <a:ext cx="4231781"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Events in Time</a:t>
            </a:r>
            <a:endParaRPr lang="en-US" sz="3200" b="1" u="sng" dirty="0">
              <a:solidFill>
                <a:schemeClr val="tx2"/>
              </a:solidFill>
            </a:endParaRPr>
          </a:p>
        </p:txBody>
      </p:sp>
      <p:grpSp>
        <p:nvGrpSpPr>
          <p:cNvPr id="2" name="Group 29"/>
          <p:cNvGrpSpPr/>
          <p:nvPr/>
        </p:nvGrpSpPr>
        <p:grpSpPr>
          <a:xfrm>
            <a:off x="63500" y="3784283"/>
            <a:ext cx="8966200" cy="539512"/>
            <a:chOff x="63500" y="4393883"/>
            <a:chExt cx="8966200" cy="539512"/>
          </a:xfrm>
        </p:grpSpPr>
        <p:grpSp>
          <p:nvGrpSpPr>
            <p:cNvPr id="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31" name="TextBox 30"/>
          <p:cNvSpPr txBox="1"/>
          <p:nvPr/>
        </p:nvSpPr>
        <p:spPr>
          <a:xfrm>
            <a:off x="7988300" y="4356100"/>
            <a:ext cx="977900" cy="369332"/>
          </a:xfrm>
          <a:prstGeom prst="rect">
            <a:avLst/>
          </a:prstGeom>
          <a:noFill/>
        </p:spPr>
        <p:txBody>
          <a:bodyPr wrap="square" rtlCol="0">
            <a:spAutoFit/>
          </a:bodyPr>
          <a:lstStyle/>
          <a:p>
            <a:r>
              <a:rPr lang="en-US" dirty="0" smtClean="0"/>
              <a:t>seconds</a:t>
            </a:r>
            <a:endParaRPr lang="en-US" dirty="0"/>
          </a:p>
        </p:txBody>
      </p:sp>
      <p:sp>
        <p:nvSpPr>
          <p:cNvPr id="32" name="TextBox 31"/>
          <p:cNvSpPr txBox="1"/>
          <p:nvPr/>
        </p:nvSpPr>
        <p:spPr>
          <a:xfrm>
            <a:off x="6411913" y="4366697"/>
            <a:ext cx="977900" cy="369332"/>
          </a:xfrm>
          <a:prstGeom prst="rect">
            <a:avLst/>
          </a:prstGeom>
          <a:noFill/>
        </p:spPr>
        <p:txBody>
          <a:bodyPr wrap="square" rtlCol="0">
            <a:spAutoFit/>
          </a:bodyPr>
          <a:lstStyle/>
          <a:p>
            <a:pPr algn="ctr"/>
            <a:r>
              <a:rPr lang="en-US" dirty="0" err="1" smtClean="0"/>
              <a:t>milli</a:t>
            </a:r>
            <a:endParaRPr lang="en-US" dirty="0"/>
          </a:p>
        </p:txBody>
      </p:sp>
      <p:sp>
        <p:nvSpPr>
          <p:cNvPr id="33" name="TextBox 32"/>
          <p:cNvSpPr txBox="1"/>
          <p:nvPr/>
        </p:nvSpPr>
        <p:spPr>
          <a:xfrm>
            <a:off x="4837113" y="4353997"/>
            <a:ext cx="977900" cy="369332"/>
          </a:xfrm>
          <a:prstGeom prst="rect">
            <a:avLst/>
          </a:prstGeom>
          <a:noFill/>
        </p:spPr>
        <p:txBody>
          <a:bodyPr wrap="square" rtlCol="0">
            <a:spAutoFit/>
          </a:bodyPr>
          <a:lstStyle/>
          <a:p>
            <a:pPr algn="ctr"/>
            <a:r>
              <a:rPr lang="en-US" dirty="0" smtClean="0"/>
              <a:t>micro</a:t>
            </a:r>
            <a:endParaRPr lang="en-US" dirty="0"/>
          </a:p>
        </p:txBody>
      </p:sp>
      <p:sp>
        <p:nvSpPr>
          <p:cNvPr id="34" name="TextBox 33"/>
          <p:cNvSpPr txBox="1"/>
          <p:nvPr/>
        </p:nvSpPr>
        <p:spPr>
          <a:xfrm>
            <a:off x="3275013" y="4353997"/>
            <a:ext cx="977900" cy="369332"/>
          </a:xfrm>
          <a:prstGeom prst="rect">
            <a:avLst/>
          </a:prstGeom>
          <a:noFill/>
        </p:spPr>
        <p:txBody>
          <a:bodyPr wrap="square" rtlCol="0">
            <a:spAutoFit/>
          </a:bodyPr>
          <a:lstStyle/>
          <a:p>
            <a:pPr algn="ctr"/>
            <a:r>
              <a:rPr lang="en-US" dirty="0" err="1" smtClean="0"/>
              <a:t>nano</a:t>
            </a:r>
            <a:endParaRPr lang="en-US" dirty="0"/>
          </a:p>
        </p:txBody>
      </p:sp>
      <p:sp>
        <p:nvSpPr>
          <p:cNvPr id="35" name="TextBox 34"/>
          <p:cNvSpPr txBox="1"/>
          <p:nvPr/>
        </p:nvSpPr>
        <p:spPr>
          <a:xfrm>
            <a:off x="1700213" y="4348163"/>
            <a:ext cx="977900" cy="369332"/>
          </a:xfrm>
          <a:prstGeom prst="rect">
            <a:avLst/>
          </a:prstGeom>
          <a:noFill/>
        </p:spPr>
        <p:txBody>
          <a:bodyPr wrap="square" rtlCol="0">
            <a:spAutoFit/>
          </a:bodyPr>
          <a:lstStyle/>
          <a:p>
            <a:pPr algn="ctr"/>
            <a:r>
              <a:rPr lang="en-US" dirty="0" err="1" smtClean="0"/>
              <a:t>pico</a:t>
            </a:r>
            <a:endParaRPr lang="en-US" dirty="0"/>
          </a:p>
        </p:txBody>
      </p:sp>
      <p:sp>
        <p:nvSpPr>
          <p:cNvPr id="36" name="TextBox 35"/>
          <p:cNvSpPr txBox="1"/>
          <p:nvPr/>
        </p:nvSpPr>
        <p:spPr>
          <a:xfrm>
            <a:off x="112713" y="4353997"/>
            <a:ext cx="977900" cy="369332"/>
          </a:xfrm>
          <a:prstGeom prst="rect">
            <a:avLst/>
          </a:prstGeom>
          <a:noFill/>
        </p:spPr>
        <p:txBody>
          <a:bodyPr wrap="square" rtlCol="0">
            <a:spAutoFit/>
          </a:bodyPr>
          <a:lstStyle/>
          <a:p>
            <a:pPr algn="ctr"/>
            <a:r>
              <a:rPr lang="en-US" dirty="0" err="1" smtClean="0"/>
              <a:t>femto</a:t>
            </a:r>
            <a:endParaRPr lang="en-US" dirty="0"/>
          </a:p>
        </p:txBody>
      </p:sp>
      <p:sp>
        <p:nvSpPr>
          <p:cNvPr id="37" name="TextBox 36"/>
          <p:cNvSpPr txBox="1"/>
          <p:nvPr/>
        </p:nvSpPr>
        <p:spPr>
          <a:xfrm>
            <a:off x="6399213" y="4658797"/>
            <a:ext cx="977900" cy="369332"/>
          </a:xfrm>
          <a:prstGeom prst="rect">
            <a:avLst/>
          </a:prstGeom>
          <a:noFill/>
        </p:spPr>
        <p:txBody>
          <a:bodyPr wrap="square" rtlCol="0">
            <a:spAutoFit/>
          </a:bodyPr>
          <a:lstStyle/>
          <a:p>
            <a:pPr algn="ctr"/>
            <a:r>
              <a:rPr lang="en-US" dirty="0" smtClean="0"/>
              <a:t>0.001 s</a:t>
            </a:r>
            <a:endParaRPr lang="en-US" dirty="0"/>
          </a:p>
        </p:txBody>
      </p:sp>
      <p:sp>
        <p:nvSpPr>
          <p:cNvPr id="38" name="TextBox 37"/>
          <p:cNvSpPr txBox="1"/>
          <p:nvPr/>
        </p:nvSpPr>
        <p:spPr>
          <a:xfrm>
            <a:off x="4684712" y="4658797"/>
            <a:ext cx="1309687" cy="369332"/>
          </a:xfrm>
          <a:prstGeom prst="rect">
            <a:avLst/>
          </a:prstGeom>
          <a:noFill/>
        </p:spPr>
        <p:txBody>
          <a:bodyPr wrap="square" rtlCol="0">
            <a:spAutoFit/>
          </a:bodyPr>
          <a:lstStyle/>
          <a:p>
            <a:pPr algn="ctr"/>
            <a:r>
              <a:rPr lang="en-US" dirty="0" smtClean="0"/>
              <a:t>0.000001 s</a:t>
            </a:r>
            <a:endParaRPr lang="en-US" dirty="0"/>
          </a:p>
        </p:txBody>
      </p:sp>
      <p:sp>
        <p:nvSpPr>
          <p:cNvPr id="39" name="TextBox 38"/>
          <p:cNvSpPr txBox="1"/>
          <p:nvPr/>
        </p:nvSpPr>
        <p:spPr>
          <a:xfrm>
            <a:off x="2855119" y="4658797"/>
            <a:ext cx="1793081" cy="369332"/>
          </a:xfrm>
          <a:prstGeom prst="rect">
            <a:avLst/>
          </a:prstGeom>
          <a:noFill/>
        </p:spPr>
        <p:txBody>
          <a:bodyPr wrap="square" rtlCol="0">
            <a:spAutoFit/>
          </a:bodyPr>
          <a:lstStyle/>
          <a:p>
            <a:pPr algn="ctr"/>
            <a:r>
              <a:rPr lang="en-US" dirty="0" smtClean="0"/>
              <a:t>0.000 000 001 s</a:t>
            </a:r>
            <a:endParaRPr lang="en-US" dirty="0"/>
          </a:p>
        </p:txBody>
      </p:sp>
      <p:sp>
        <p:nvSpPr>
          <p:cNvPr id="40" name="TextBox 39"/>
          <p:cNvSpPr txBox="1"/>
          <p:nvPr/>
        </p:nvSpPr>
        <p:spPr>
          <a:xfrm>
            <a:off x="1077119" y="4925497"/>
            <a:ext cx="2148681" cy="369332"/>
          </a:xfrm>
          <a:prstGeom prst="rect">
            <a:avLst/>
          </a:prstGeom>
          <a:noFill/>
        </p:spPr>
        <p:txBody>
          <a:bodyPr wrap="square" rtlCol="0">
            <a:spAutoFit/>
          </a:bodyPr>
          <a:lstStyle/>
          <a:p>
            <a:pPr algn="ctr"/>
            <a:r>
              <a:rPr lang="en-US" dirty="0" smtClean="0"/>
              <a:t>0.000 000 000 001 s</a:t>
            </a:r>
            <a:endParaRPr lang="en-US" dirty="0"/>
          </a:p>
        </p:txBody>
      </p:sp>
      <p:sp>
        <p:nvSpPr>
          <p:cNvPr id="41" name="TextBox 40"/>
          <p:cNvSpPr txBox="1"/>
          <p:nvPr/>
        </p:nvSpPr>
        <p:spPr>
          <a:xfrm>
            <a:off x="0" y="5204897"/>
            <a:ext cx="2448718" cy="369332"/>
          </a:xfrm>
          <a:prstGeom prst="rect">
            <a:avLst/>
          </a:prstGeom>
          <a:noFill/>
        </p:spPr>
        <p:txBody>
          <a:bodyPr wrap="square" rtlCol="0">
            <a:spAutoFit/>
          </a:bodyPr>
          <a:lstStyle/>
          <a:p>
            <a:pPr algn="ctr"/>
            <a:r>
              <a:rPr lang="en-US" dirty="0" smtClean="0"/>
              <a:t>0.000 000 000 000 001 s</a:t>
            </a:r>
            <a:endParaRPr lang="en-US" dirty="0"/>
          </a:p>
        </p:txBody>
      </p:sp>
      <p:sp>
        <p:nvSpPr>
          <p:cNvPr id="42" name="TextBox 41"/>
          <p:cNvSpPr txBox="1"/>
          <p:nvPr/>
        </p:nvSpPr>
        <p:spPr>
          <a:xfrm>
            <a:off x="7975600" y="4658797"/>
            <a:ext cx="977900" cy="369332"/>
          </a:xfrm>
          <a:prstGeom prst="rect">
            <a:avLst/>
          </a:prstGeom>
          <a:noFill/>
        </p:spPr>
        <p:txBody>
          <a:bodyPr wrap="square" rtlCol="0">
            <a:spAutoFit/>
          </a:bodyPr>
          <a:lstStyle/>
          <a:p>
            <a:pPr algn="ctr"/>
            <a:r>
              <a:rPr lang="en-US" dirty="0" smtClean="0"/>
              <a:t>1 s</a:t>
            </a:r>
            <a:endParaRPr lang="en-US" dirty="0"/>
          </a:p>
        </p:txBody>
      </p:sp>
      <p:sp>
        <p:nvSpPr>
          <p:cNvPr id="49" name="Rectangle 48"/>
          <p:cNvSpPr/>
          <p:nvPr/>
        </p:nvSpPr>
        <p:spPr>
          <a:xfrm>
            <a:off x="-63500" y="2031674"/>
            <a:ext cx="1519968" cy="461665"/>
          </a:xfrm>
          <a:prstGeom prst="rect">
            <a:avLst/>
          </a:prstGeom>
        </p:spPr>
        <p:txBody>
          <a:bodyPr wrap="none">
            <a:spAutoFit/>
          </a:bodyPr>
          <a:lstStyle/>
          <a:p>
            <a:pPr algn="ctr"/>
            <a:r>
              <a:rPr lang="en-US" sz="2400" dirty="0" smtClean="0">
                <a:solidFill>
                  <a:srgbClr val="0000FF"/>
                </a:solidFill>
                <a:latin typeface="Arial" pitchFamily="34" charset="0"/>
                <a:cs typeface="Arial" pitchFamily="34" charset="0"/>
              </a:rPr>
              <a:t>Excitation</a:t>
            </a:r>
          </a:p>
        </p:txBody>
      </p:sp>
      <p:sp>
        <p:nvSpPr>
          <p:cNvPr id="51" name="Rectangle 50"/>
          <p:cNvSpPr/>
          <p:nvPr/>
        </p:nvSpPr>
        <p:spPr>
          <a:xfrm>
            <a:off x="5783475" y="2628574"/>
            <a:ext cx="2651687" cy="461665"/>
          </a:xfrm>
          <a:prstGeom prst="rect">
            <a:avLst/>
          </a:prstGeom>
        </p:spPr>
        <p:txBody>
          <a:bodyPr wrap="none">
            <a:spAutoFit/>
          </a:bodyPr>
          <a:lstStyle/>
          <a:p>
            <a:pPr algn="ctr"/>
            <a:r>
              <a:rPr lang="en-US" sz="2400" dirty="0" smtClean="0">
                <a:solidFill>
                  <a:srgbClr val="00CCFF"/>
                </a:solidFill>
                <a:latin typeface="Arial" pitchFamily="34" charset="0"/>
                <a:cs typeface="Arial" pitchFamily="34" charset="0"/>
              </a:rPr>
              <a:t>Phosphorescence</a:t>
            </a:r>
          </a:p>
        </p:txBody>
      </p:sp>
      <p:cxnSp>
        <p:nvCxnSpPr>
          <p:cNvPr id="53" name="Straight Arrow Connector 52"/>
          <p:cNvCxnSpPr>
            <a:stCxn id="51" idx="2"/>
          </p:cNvCxnSpPr>
          <p:nvPr/>
        </p:nvCxnSpPr>
        <p:spPr>
          <a:xfrm flipH="1">
            <a:off x="3975102" y="3090239"/>
            <a:ext cx="3134217" cy="6181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7109319" y="3090239"/>
            <a:ext cx="2034681" cy="6562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flipH="1">
            <a:off x="444502" y="2493339"/>
            <a:ext cx="251982" cy="124046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89163" y="2428776"/>
            <a:ext cx="2034531" cy="461665"/>
          </a:xfrm>
          <a:prstGeom prst="rect">
            <a:avLst/>
          </a:prstGeom>
        </p:spPr>
        <p:txBody>
          <a:bodyPr wrap="none">
            <a:spAutoFit/>
          </a:bodyPr>
          <a:lstStyle/>
          <a:p>
            <a:pPr algn="ctr"/>
            <a:r>
              <a:rPr lang="en-US" sz="2400" dirty="0" smtClean="0">
                <a:solidFill>
                  <a:srgbClr val="008000"/>
                </a:solidFill>
                <a:latin typeface="Arial" pitchFamily="34" charset="0"/>
                <a:cs typeface="Arial" pitchFamily="34" charset="0"/>
              </a:rPr>
              <a:t>Fluorescence</a:t>
            </a:r>
          </a:p>
        </p:txBody>
      </p:sp>
      <p:cxnSp>
        <p:nvCxnSpPr>
          <p:cNvPr id="63" name="Straight Arrow Connector 62"/>
          <p:cNvCxnSpPr>
            <a:stCxn id="62" idx="2"/>
          </p:cNvCxnSpPr>
          <p:nvPr/>
        </p:nvCxnSpPr>
        <p:spPr>
          <a:xfrm>
            <a:off x="3206429" y="2890441"/>
            <a:ext cx="1340171" cy="8687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800100" y="2890441"/>
            <a:ext cx="2406329" cy="8814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7440" y="2901434"/>
            <a:ext cx="2842445" cy="461665"/>
          </a:xfrm>
          <a:prstGeom prst="rect">
            <a:avLst/>
          </a:prstGeom>
        </p:spPr>
        <p:txBody>
          <a:bodyPr wrap="none">
            <a:spAutoFit/>
          </a:bodyPr>
          <a:lstStyle/>
          <a:p>
            <a:r>
              <a:rPr lang="en-US" sz="2400" dirty="0" smtClean="0">
                <a:solidFill>
                  <a:srgbClr val="FFC000"/>
                </a:solidFill>
                <a:latin typeface="Arial" pitchFamily="34" charset="0"/>
                <a:cs typeface="Arial" pitchFamily="34" charset="0"/>
              </a:rPr>
              <a:t>Internal</a:t>
            </a:r>
            <a:r>
              <a:rPr lang="en-US" sz="2000" dirty="0" smtClean="0">
                <a:solidFill>
                  <a:srgbClr val="FFC000"/>
                </a:solidFill>
                <a:latin typeface="Arial" pitchFamily="34" charset="0"/>
                <a:cs typeface="Arial" pitchFamily="34" charset="0"/>
              </a:rPr>
              <a:t> </a:t>
            </a:r>
            <a:r>
              <a:rPr lang="en-US" sz="2400" dirty="0" smtClean="0">
                <a:solidFill>
                  <a:srgbClr val="FFC000"/>
                </a:solidFill>
                <a:latin typeface="Arial" pitchFamily="34" charset="0"/>
                <a:cs typeface="Arial" pitchFamily="34" charset="0"/>
              </a:rPr>
              <a:t>Conversion</a:t>
            </a:r>
            <a:endParaRPr lang="en-US" sz="2000" dirty="0"/>
          </a:p>
        </p:txBody>
      </p:sp>
      <p:cxnSp>
        <p:nvCxnSpPr>
          <p:cNvPr id="72" name="Straight Arrow Connector 71"/>
          <p:cNvCxnSpPr>
            <a:stCxn id="48" idx="2"/>
          </p:cNvCxnSpPr>
          <p:nvPr/>
        </p:nvCxnSpPr>
        <p:spPr>
          <a:xfrm>
            <a:off x="1998663" y="3363099"/>
            <a:ext cx="427037" cy="4215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406400" y="3363099"/>
            <a:ext cx="1592263" cy="3961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73977" y="1955474"/>
            <a:ext cx="3076483" cy="461665"/>
          </a:xfrm>
          <a:prstGeom prst="rect">
            <a:avLst/>
          </a:prstGeom>
        </p:spPr>
        <p:txBody>
          <a:bodyPr wrap="none">
            <a:spAutoFit/>
          </a:bodyPr>
          <a:lstStyle/>
          <a:p>
            <a:pPr algn="ctr"/>
            <a:r>
              <a:rPr lang="en-US" sz="2400" dirty="0" smtClean="0">
                <a:solidFill>
                  <a:srgbClr val="FF0000"/>
                </a:solidFill>
                <a:latin typeface="Arial" pitchFamily="34" charset="0"/>
                <a:cs typeface="Arial" pitchFamily="34" charset="0"/>
              </a:rPr>
              <a:t>Intersystem Crossing</a:t>
            </a:r>
          </a:p>
        </p:txBody>
      </p:sp>
      <p:cxnSp>
        <p:nvCxnSpPr>
          <p:cNvPr id="44" name="Straight Arrow Connector 43"/>
          <p:cNvCxnSpPr/>
          <p:nvPr/>
        </p:nvCxnSpPr>
        <p:spPr>
          <a:xfrm flipH="1">
            <a:off x="2182795" y="1287887"/>
            <a:ext cx="2814208" cy="248882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981978" y="1311498"/>
            <a:ext cx="3904445" cy="24877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833826" y="832866"/>
            <a:ext cx="2307043" cy="461665"/>
          </a:xfrm>
          <a:prstGeom prst="rect">
            <a:avLst/>
          </a:prstGeom>
        </p:spPr>
        <p:txBody>
          <a:bodyPr wrap="none">
            <a:spAutoFit/>
          </a:bodyPr>
          <a:lstStyle/>
          <a:p>
            <a:pPr algn="ctr"/>
            <a:r>
              <a:rPr lang="en-US" sz="2400" dirty="0" smtClean="0">
                <a:latin typeface="Arial" pitchFamily="34" charset="0"/>
                <a:cs typeface="Arial" pitchFamily="34" charset="0"/>
              </a:rPr>
              <a:t>Photochemistry</a:t>
            </a:r>
          </a:p>
        </p:txBody>
      </p:sp>
      <p:cxnSp>
        <p:nvCxnSpPr>
          <p:cNvPr id="54" name="Straight Arrow Connector 53"/>
          <p:cNvCxnSpPr/>
          <p:nvPr/>
        </p:nvCxnSpPr>
        <p:spPr>
          <a:xfrm flipH="1">
            <a:off x="557910" y="1416676"/>
            <a:ext cx="833008" cy="234501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390918" y="1442434"/>
            <a:ext cx="787584" cy="232998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83548" y="998145"/>
            <a:ext cx="2016899" cy="461665"/>
          </a:xfrm>
          <a:prstGeom prst="rect">
            <a:avLst/>
          </a:prstGeom>
        </p:spPr>
        <p:txBody>
          <a:bodyPr wrap="none">
            <a:spAutoFit/>
          </a:bodyPr>
          <a:lstStyle/>
          <a:p>
            <a:pPr algn="ctr"/>
            <a:r>
              <a:rPr lang="en-US" sz="2400" dirty="0" err="1" smtClean="0">
                <a:solidFill>
                  <a:srgbClr val="FF00FF"/>
                </a:solidFill>
                <a:latin typeface="Arial" pitchFamily="34" charset="0"/>
                <a:cs typeface="Arial" pitchFamily="34" charset="0"/>
              </a:rPr>
              <a:t>Isomerization</a:t>
            </a:r>
            <a:endParaRPr lang="en-US" sz="2400" dirty="0" smtClean="0">
              <a:solidFill>
                <a:srgbClr val="FF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H="1" flipV="1">
            <a:off x="4596231" y="2048719"/>
            <a:ext cx="1" cy="1009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6104" y="2585739"/>
            <a:ext cx="255320" cy="5106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286634" y="2989500"/>
            <a:ext cx="453242" cy="3542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62785" y="3571391"/>
            <a:ext cx="562099" cy="142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4557" y="4139428"/>
            <a:ext cx="670955" cy="1444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38235" y="2453833"/>
            <a:ext cx="427128" cy="8796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246058" y="4515480"/>
            <a:ext cx="587397" cy="4572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51699" y="4786633"/>
            <a:ext cx="288536" cy="6373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42017" y="4891532"/>
            <a:ext cx="10326" cy="686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7549" y="4818300"/>
            <a:ext cx="285438" cy="546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21829" y="4531313"/>
            <a:ext cx="501174" cy="4176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09855" y="4161199"/>
            <a:ext cx="669408" cy="1108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83566" y="1659766"/>
            <a:ext cx="2125683" cy="352404"/>
          </a:xfrm>
          <a:prstGeom prst="rect">
            <a:avLst/>
          </a:prstGeom>
          <a:noFill/>
        </p:spPr>
        <p:txBody>
          <a:bodyPr wrap="square" rtlCol="0">
            <a:spAutoFit/>
          </a:bodyPr>
          <a:lstStyle/>
          <a:p>
            <a:pPr algn="ctr">
              <a:lnSpc>
                <a:spcPts val="2000"/>
              </a:lnSpc>
            </a:pPr>
            <a:r>
              <a:rPr lang="en-US" sz="2000" dirty="0" smtClean="0"/>
              <a:t>phosphorescence</a:t>
            </a:r>
            <a:endParaRPr lang="en-US" sz="2000" dirty="0"/>
          </a:p>
        </p:txBody>
      </p:sp>
      <p:sp>
        <p:nvSpPr>
          <p:cNvPr id="41" name="TextBox 40"/>
          <p:cNvSpPr txBox="1"/>
          <p:nvPr/>
        </p:nvSpPr>
        <p:spPr>
          <a:xfrm>
            <a:off x="2627150" y="2086501"/>
            <a:ext cx="2125683" cy="352404"/>
          </a:xfrm>
          <a:prstGeom prst="rect">
            <a:avLst/>
          </a:prstGeom>
          <a:noFill/>
        </p:spPr>
        <p:txBody>
          <a:bodyPr wrap="square" rtlCol="0">
            <a:spAutoFit/>
          </a:bodyPr>
          <a:lstStyle/>
          <a:p>
            <a:pPr algn="ctr">
              <a:lnSpc>
                <a:spcPts val="2000"/>
              </a:lnSpc>
            </a:pPr>
            <a:r>
              <a:rPr lang="en-US" sz="2000" dirty="0" smtClean="0"/>
              <a:t>fluorescence</a:t>
            </a:r>
            <a:endParaRPr lang="en-US" sz="2000" dirty="0"/>
          </a:p>
        </p:txBody>
      </p:sp>
      <p:sp>
        <p:nvSpPr>
          <p:cNvPr id="42" name="TextBox 41"/>
          <p:cNvSpPr txBox="1"/>
          <p:nvPr/>
        </p:nvSpPr>
        <p:spPr>
          <a:xfrm>
            <a:off x="4641438" y="1988018"/>
            <a:ext cx="1650359" cy="608885"/>
          </a:xfrm>
          <a:prstGeom prst="rect">
            <a:avLst/>
          </a:prstGeom>
          <a:noFill/>
        </p:spPr>
        <p:txBody>
          <a:bodyPr wrap="square" rtlCol="0">
            <a:spAutoFit/>
          </a:bodyPr>
          <a:lstStyle/>
          <a:p>
            <a:pPr algn="ctr">
              <a:lnSpc>
                <a:spcPts val="2000"/>
              </a:lnSpc>
            </a:pPr>
            <a:r>
              <a:rPr lang="en-US" sz="2000" dirty="0" smtClean="0"/>
              <a:t>internal </a:t>
            </a:r>
          </a:p>
          <a:p>
            <a:pPr algn="ctr">
              <a:lnSpc>
                <a:spcPts val="2000"/>
              </a:lnSpc>
            </a:pPr>
            <a:r>
              <a:rPr lang="en-US" sz="2000" dirty="0" smtClean="0"/>
              <a:t>conversion</a:t>
            </a:r>
            <a:endParaRPr lang="en-US" sz="2000" dirty="0"/>
          </a:p>
        </p:txBody>
      </p:sp>
      <p:sp>
        <p:nvSpPr>
          <p:cNvPr id="43" name="TextBox 42"/>
          <p:cNvSpPr txBox="1"/>
          <p:nvPr/>
        </p:nvSpPr>
        <p:spPr>
          <a:xfrm>
            <a:off x="5508310" y="2627308"/>
            <a:ext cx="2125683" cy="608885"/>
          </a:xfrm>
          <a:prstGeom prst="rect">
            <a:avLst/>
          </a:prstGeom>
          <a:noFill/>
        </p:spPr>
        <p:txBody>
          <a:bodyPr wrap="square" rtlCol="0">
            <a:spAutoFit/>
          </a:bodyPr>
          <a:lstStyle/>
          <a:p>
            <a:pPr algn="ctr">
              <a:lnSpc>
                <a:spcPts val="2000"/>
              </a:lnSpc>
            </a:pPr>
            <a:r>
              <a:rPr lang="en-US" sz="2000" dirty="0" err="1" smtClean="0"/>
              <a:t>intramolecular</a:t>
            </a:r>
            <a:r>
              <a:rPr lang="en-US" sz="2000" dirty="0" smtClean="0"/>
              <a:t> charge transfer</a:t>
            </a:r>
            <a:endParaRPr lang="en-US" sz="2000" dirty="0"/>
          </a:p>
        </p:txBody>
      </p:sp>
      <p:sp>
        <p:nvSpPr>
          <p:cNvPr id="44" name="TextBox 43"/>
          <p:cNvSpPr txBox="1"/>
          <p:nvPr/>
        </p:nvSpPr>
        <p:spPr>
          <a:xfrm>
            <a:off x="5767595" y="3314098"/>
            <a:ext cx="2125683" cy="608885"/>
          </a:xfrm>
          <a:prstGeom prst="rect">
            <a:avLst/>
          </a:prstGeom>
          <a:noFill/>
        </p:spPr>
        <p:txBody>
          <a:bodyPr wrap="square" rtlCol="0">
            <a:spAutoFit/>
          </a:bodyPr>
          <a:lstStyle/>
          <a:p>
            <a:pPr algn="ctr">
              <a:lnSpc>
                <a:spcPts val="2000"/>
              </a:lnSpc>
            </a:pPr>
            <a:r>
              <a:rPr lang="en-US" sz="2000" dirty="0" smtClean="0"/>
              <a:t>conformational change</a:t>
            </a:r>
            <a:endParaRPr lang="en-US" sz="2000" dirty="0"/>
          </a:p>
        </p:txBody>
      </p:sp>
      <p:sp>
        <p:nvSpPr>
          <p:cNvPr id="45" name="TextBox 44"/>
          <p:cNvSpPr txBox="1"/>
          <p:nvPr/>
        </p:nvSpPr>
        <p:spPr>
          <a:xfrm>
            <a:off x="5872506" y="4024643"/>
            <a:ext cx="1624930" cy="608885"/>
          </a:xfrm>
          <a:prstGeom prst="rect">
            <a:avLst/>
          </a:prstGeom>
          <a:noFill/>
        </p:spPr>
        <p:txBody>
          <a:bodyPr wrap="square" rtlCol="0">
            <a:spAutoFit/>
          </a:bodyPr>
          <a:lstStyle/>
          <a:p>
            <a:pPr algn="ctr">
              <a:lnSpc>
                <a:spcPts val="2000"/>
              </a:lnSpc>
            </a:pPr>
            <a:r>
              <a:rPr lang="en-US" sz="2000" dirty="0" smtClean="0"/>
              <a:t>electron transfer</a:t>
            </a:r>
            <a:endParaRPr lang="en-US" sz="2000" dirty="0"/>
          </a:p>
        </p:txBody>
      </p:sp>
      <p:sp>
        <p:nvSpPr>
          <p:cNvPr id="46" name="TextBox 45"/>
          <p:cNvSpPr txBox="1"/>
          <p:nvPr/>
        </p:nvSpPr>
        <p:spPr>
          <a:xfrm>
            <a:off x="5443019" y="4699556"/>
            <a:ext cx="1624930" cy="608885"/>
          </a:xfrm>
          <a:prstGeom prst="rect">
            <a:avLst/>
          </a:prstGeom>
          <a:noFill/>
        </p:spPr>
        <p:txBody>
          <a:bodyPr wrap="square" rtlCol="0">
            <a:spAutoFit/>
          </a:bodyPr>
          <a:lstStyle/>
          <a:p>
            <a:pPr algn="ctr">
              <a:lnSpc>
                <a:spcPts val="2000"/>
              </a:lnSpc>
            </a:pPr>
            <a:r>
              <a:rPr lang="en-US" sz="2000" dirty="0" smtClean="0"/>
              <a:t>proton transfer</a:t>
            </a:r>
            <a:endParaRPr lang="en-US" sz="2000" dirty="0"/>
          </a:p>
        </p:txBody>
      </p:sp>
      <p:sp>
        <p:nvSpPr>
          <p:cNvPr id="47" name="TextBox 46"/>
          <p:cNvSpPr txBox="1"/>
          <p:nvPr/>
        </p:nvSpPr>
        <p:spPr>
          <a:xfrm>
            <a:off x="4811652" y="5291341"/>
            <a:ext cx="1624930" cy="608885"/>
          </a:xfrm>
          <a:prstGeom prst="rect">
            <a:avLst/>
          </a:prstGeom>
          <a:noFill/>
        </p:spPr>
        <p:txBody>
          <a:bodyPr wrap="square" rtlCol="0">
            <a:spAutoFit/>
          </a:bodyPr>
          <a:lstStyle/>
          <a:p>
            <a:pPr algn="ctr">
              <a:lnSpc>
                <a:spcPts val="2000"/>
              </a:lnSpc>
            </a:pPr>
            <a:r>
              <a:rPr lang="en-US" sz="2000" dirty="0" smtClean="0"/>
              <a:t>energy transfer</a:t>
            </a:r>
            <a:endParaRPr lang="en-US" sz="2000" dirty="0"/>
          </a:p>
        </p:txBody>
      </p:sp>
      <p:sp>
        <p:nvSpPr>
          <p:cNvPr id="48" name="TextBox 47"/>
          <p:cNvSpPr txBox="1"/>
          <p:nvPr/>
        </p:nvSpPr>
        <p:spPr>
          <a:xfrm>
            <a:off x="3776520" y="5505781"/>
            <a:ext cx="1624930" cy="608885"/>
          </a:xfrm>
          <a:prstGeom prst="rect">
            <a:avLst/>
          </a:prstGeom>
          <a:noFill/>
        </p:spPr>
        <p:txBody>
          <a:bodyPr wrap="square" rtlCol="0">
            <a:spAutoFit/>
          </a:bodyPr>
          <a:lstStyle/>
          <a:p>
            <a:pPr algn="ctr">
              <a:lnSpc>
                <a:spcPts val="2000"/>
              </a:lnSpc>
            </a:pPr>
            <a:r>
              <a:rPr lang="en-US" sz="2000" dirty="0" err="1" smtClean="0"/>
              <a:t>excimer</a:t>
            </a:r>
            <a:r>
              <a:rPr lang="en-US" sz="2000" dirty="0" smtClean="0"/>
              <a:t> formation</a:t>
            </a:r>
            <a:endParaRPr lang="en-US" sz="2000" dirty="0"/>
          </a:p>
        </p:txBody>
      </p:sp>
      <p:sp>
        <p:nvSpPr>
          <p:cNvPr id="49" name="TextBox 48"/>
          <p:cNvSpPr txBox="1"/>
          <p:nvPr/>
        </p:nvSpPr>
        <p:spPr>
          <a:xfrm>
            <a:off x="2598879" y="5266894"/>
            <a:ext cx="1624930" cy="608885"/>
          </a:xfrm>
          <a:prstGeom prst="rect">
            <a:avLst/>
          </a:prstGeom>
          <a:noFill/>
        </p:spPr>
        <p:txBody>
          <a:bodyPr wrap="square" rtlCol="0">
            <a:spAutoFit/>
          </a:bodyPr>
          <a:lstStyle/>
          <a:p>
            <a:pPr algn="ctr">
              <a:lnSpc>
                <a:spcPts val="2000"/>
              </a:lnSpc>
            </a:pPr>
            <a:r>
              <a:rPr lang="en-US" sz="2000" dirty="0" err="1" smtClean="0"/>
              <a:t>exiplex</a:t>
            </a:r>
            <a:r>
              <a:rPr lang="en-US" sz="2000" dirty="0" smtClean="0"/>
              <a:t> formation</a:t>
            </a:r>
            <a:endParaRPr lang="en-US" sz="2000" dirty="0"/>
          </a:p>
        </p:txBody>
      </p:sp>
      <p:sp>
        <p:nvSpPr>
          <p:cNvPr id="50" name="TextBox 49"/>
          <p:cNvSpPr txBox="1"/>
          <p:nvPr/>
        </p:nvSpPr>
        <p:spPr>
          <a:xfrm>
            <a:off x="1314354" y="4588017"/>
            <a:ext cx="2240451" cy="608885"/>
          </a:xfrm>
          <a:prstGeom prst="rect">
            <a:avLst/>
          </a:prstGeom>
          <a:noFill/>
        </p:spPr>
        <p:txBody>
          <a:bodyPr wrap="square" rtlCol="0">
            <a:spAutoFit/>
          </a:bodyPr>
          <a:lstStyle/>
          <a:p>
            <a:pPr algn="ctr">
              <a:lnSpc>
                <a:spcPts val="2000"/>
              </a:lnSpc>
            </a:pPr>
            <a:r>
              <a:rPr lang="en-US" sz="2000" dirty="0" smtClean="0"/>
              <a:t>photochemical transformation</a:t>
            </a:r>
            <a:endParaRPr lang="en-US" sz="2000" dirty="0"/>
          </a:p>
        </p:txBody>
      </p:sp>
      <p:sp>
        <p:nvSpPr>
          <p:cNvPr id="51" name="Text Box 40"/>
          <p:cNvSpPr txBox="1">
            <a:spLocks noChangeAspect="1" noChangeArrowheads="1"/>
          </p:cNvSpPr>
          <p:nvPr/>
        </p:nvSpPr>
        <p:spPr bwMode="auto">
          <a:xfrm>
            <a:off x="1413526" y="2858866"/>
            <a:ext cx="1051851" cy="516130"/>
          </a:xfrm>
          <a:prstGeom prst="rect">
            <a:avLst/>
          </a:prstGeom>
          <a:noFill/>
          <a:ln w="9525">
            <a:noFill/>
            <a:miter lim="800000"/>
            <a:headEnd/>
            <a:tailEnd/>
          </a:ln>
        </p:spPr>
        <p:txBody>
          <a:bodyPr/>
          <a:lstStyle/>
          <a:p>
            <a:pPr algn="ctr">
              <a:lnSpc>
                <a:spcPts val="2000"/>
              </a:lnSpc>
            </a:pPr>
            <a:r>
              <a:rPr lang="en-US" altLang="zh-CN" sz="3600" dirty="0" smtClean="0">
                <a:solidFill>
                  <a:srgbClr val="009900"/>
                </a:solidFill>
              </a:rPr>
              <a:t>h</a:t>
            </a:r>
            <a:r>
              <a:rPr lang="en-US" altLang="zh-CN" sz="3600" dirty="0" smtClean="0">
                <a:solidFill>
                  <a:srgbClr val="009900"/>
                </a:solidFill>
                <a:latin typeface="Symbol" pitchFamily="18" charset="2"/>
              </a:rPr>
              <a:t>n</a:t>
            </a:r>
            <a:endParaRPr lang="en-US" sz="3600" dirty="0">
              <a:solidFill>
                <a:srgbClr val="009900"/>
              </a:solidFill>
              <a:latin typeface="Symbol" pitchFamily="18" charset="2"/>
            </a:endParaRPr>
          </a:p>
        </p:txBody>
      </p:sp>
      <p:sp>
        <p:nvSpPr>
          <p:cNvPr id="52" name="Freeform 97"/>
          <p:cNvSpPr>
            <a:spLocks noChangeAspect="1"/>
          </p:cNvSpPr>
          <p:nvPr/>
        </p:nvSpPr>
        <p:spPr bwMode="auto">
          <a:xfrm rot="12156305">
            <a:off x="2328810" y="297502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3" name="Freeform 97"/>
          <p:cNvSpPr>
            <a:spLocks noChangeAspect="1"/>
          </p:cNvSpPr>
          <p:nvPr/>
        </p:nvSpPr>
        <p:spPr bwMode="auto">
          <a:xfrm rot="12156305">
            <a:off x="2243704" y="3210554"/>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54" name="Freeform 97"/>
          <p:cNvSpPr>
            <a:spLocks noChangeAspect="1"/>
          </p:cNvSpPr>
          <p:nvPr/>
        </p:nvSpPr>
        <p:spPr bwMode="auto">
          <a:xfrm rot="12156305">
            <a:off x="2206099" y="3481707"/>
            <a:ext cx="1516984" cy="23826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57150">
            <a:solidFill>
              <a:srgbClr val="009900"/>
            </a:solidFill>
            <a:round/>
            <a:headEnd type="triangle" w="med" len="lg"/>
            <a:tailEnd/>
          </a:ln>
        </p:spPr>
        <p:txBody>
          <a:bodyPr/>
          <a:lstStyle/>
          <a:p>
            <a:pPr algn="ctr">
              <a:lnSpc>
                <a:spcPts val="2000"/>
              </a:lnSpc>
            </a:pPr>
            <a:endParaRPr lang="en-US" sz="2400">
              <a:solidFill>
                <a:srgbClr val="FF0000"/>
              </a:solidFill>
            </a:endParaRPr>
          </a:p>
        </p:txBody>
      </p:sp>
      <p:sp>
        <p:nvSpPr>
          <p:cNvPr id="33" name="Oval 32"/>
          <p:cNvSpPr/>
          <p:nvPr/>
        </p:nvSpPr>
        <p:spPr>
          <a:xfrm>
            <a:off x="1426133" y="4466687"/>
            <a:ext cx="2034699" cy="78561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55585" y="4790571"/>
            <a:ext cx="1888993" cy="1200329"/>
          </a:xfrm>
          <a:prstGeom prst="rect">
            <a:avLst/>
          </a:prstGeom>
          <a:noFill/>
        </p:spPr>
        <p:txBody>
          <a:bodyPr wrap="square" rtlCol="0">
            <a:spAutoFit/>
          </a:bodyPr>
          <a:lstStyle/>
          <a:p>
            <a:r>
              <a:rPr lang="en-US" sz="2400" dirty="0" smtClean="0">
                <a:solidFill>
                  <a:srgbClr val="7030A0"/>
                </a:solidFill>
              </a:rPr>
              <a:t>NMR</a:t>
            </a:r>
          </a:p>
          <a:p>
            <a:r>
              <a:rPr lang="en-US" sz="2400" dirty="0" smtClean="0">
                <a:solidFill>
                  <a:srgbClr val="7030A0"/>
                </a:solidFill>
              </a:rPr>
              <a:t>Mass-spec</a:t>
            </a:r>
          </a:p>
          <a:p>
            <a:r>
              <a:rPr lang="en-US" sz="2400" dirty="0" smtClean="0">
                <a:solidFill>
                  <a:srgbClr val="7030A0"/>
                </a:solidFill>
              </a:rPr>
              <a:t>x-ray…</a:t>
            </a:r>
          </a:p>
        </p:txBody>
      </p:sp>
      <p:sp>
        <p:nvSpPr>
          <p:cNvPr id="8" name="Oval 7"/>
          <p:cNvSpPr/>
          <p:nvPr/>
        </p:nvSpPr>
        <p:spPr>
          <a:xfrm>
            <a:off x="3687858" y="3048877"/>
            <a:ext cx="1826386" cy="1826386"/>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endParaRPr lang="en-US" sz="2000" dirty="0"/>
          </a:p>
        </p:txBody>
      </p:sp>
      <p:sp>
        <p:nvSpPr>
          <p:cNvPr id="9" name="TextBox 8"/>
          <p:cNvSpPr txBox="1"/>
          <p:nvPr/>
        </p:nvSpPr>
        <p:spPr>
          <a:xfrm>
            <a:off x="3767625" y="3718703"/>
            <a:ext cx="1626920" cy="523220"/>
          </a:xfrm>
          <a:prstGeom prst="rect">
            <a:avLst/>
          </a:prstGeom>
          <a:noFill/>
        </p:spPr>
        <p:txBody>
          <a:bodyPr wrap="square" rtlCol="0">
            <a:spAutoFit/>
          </a:bodyPr>
          <a:lstStyle/>
          <a:p>
            <a:pPr algn="ctr"/>
            <a:r>
              <a:rPr lang="en-US" sz="2800" b="1" dirty="0" smtClean="0"/>
              <a:t>Molecule</a:t>
            </a:r>
            <a:endParaRPr lang="en-US" sz="2800" b="1" dirty="0"/>
          </a:p>
        </p:txBody>
      </p:sp>
      <p:sp>
        <p:nvSpPr>
          <p:cNvPr id="59" name="Rectangle 58"/>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Molecular </a:t>
            </a:r>
            <a:r>
              <a:rPr lang="en-US" sz="3200" b="1" u="sng" dirty="0" err="1" smtClean="0">
                <a:solidFill>
                  <a:schemeClr val="tx2"/>
                </a:solidFill>
              </a:rPr>
              <a:t>Photophysics</a:t>
            </a:r>
            <a:endParaRPr lang="en-US" sz="3200" b="1" u="sng" dirty="0">
              <a:solidFill>
                <a:schemeClr val="tx2"/>
              </a:solidFill>
            </a:endParaRPr>
          </a:p>
        </p:txBody>
      </p:sp>
      <p:sp>
        <p:nvSpPr>
          <p:cNvPr id="60" name="TextBox 59"/>
          <p:cNvSpPr txBox="1"/>
          <p:nvPr/>
        </p:nvSpPr>
        <p:spPr>
          <a:xfrm>
            <a:off x="6348395" y="5638213"/>
            <a:ext cx="2743362" cy="461665"/>
          </a:xfrm>
          <a:prstGeom prst="rect">
            <a:avLst/>
          </a:prstGeom>
          <a:noFill/>
        </p:spPr>
        <p:txBody>
          <a:bodyPr wrap="square" rtlCol="0">
            <a:spAutoFit/>
          </a:bodyPr>
          <a:lstStyle/>
          <a:p>
            <a:r>
              <a:rPr lang="en-US" sz="2400" dirty="0" smtClean="0">
                <a:solidFill>
                  <a:srgbClr val="FF0000"/>
                </a:solidFill>
              </a:rPr>
              <a:t>Non-</a:t>
            </a:r>
            <a:r>
              <a:rPr lang="en-US" sz="2400" dirty="0" err="1" smtClean="0">
                <a:solidFill>
                  <a:srgbClr val="FF0000"/>
                </a:solidFill>
              </a:rPr>
              <a:t>radiative</a:t>
            </a:r>
            <a:r>
              <a:rPr lang="en-US" sz="2400" dirty="0" smtClean="0">
                <a:solidFill>
                  <a:srgbClr val="FF0000"/>
                </a:solidFill>
              </a:rPr>
              <a:t> Decay</a:t>
            </a:r>
            <a:endParaRPr lang="en-US" sz="2400" dirty="0">
              <a:solidFill>
                <a:srgbClr val="FF0000"/>
              </a:solidFill>
            </a:endParaRPr>
          </a:p>
        </p:txBody>
      </p:sp>
      <p:sp>
        <p:nvSpPr>
          <p:cNvPr id="61" name="TextBox 60"/>
          <p:cNvSpPr txBox="1"/>
          <p:nvPr/>
        </p:nvSpPr>
        <p:spPr>
          <a:xfrm>
            <a:off x="288347" y="3323073"/>
            <a:ext cx="1888993" cy="830997"/>
          </a:xfrm>
          <a:prstGeom prst="rect">
            <a:avLst/>
          </a:prstGeom>
          <a:noFill/>
        </p:spPr>
        <p:txBody>
          <a:bodyPr wrap="square" rtlCol="0">
            <a:spAutoFit/>
          </a:bodyPr>
          <a:lstStyle/>
          <a:p>
            <a:r>
              <a:rPr lang="en-US" sz="2400" dirty="0" smtClean="0">
                <a:solidFill>
                  <a:srgbClr val="0000CC"/>
                </a:solidFill>
              </a:rPr>
              <a:t>Absorption Spectroscopy</a:t>
            </a:r>
            <a:endParaRPr lang="en-US" sz="2400" dirty="0">
              <a:solidFill>
                <a:srgbClr val="0000CC"/>
              </a:solidFill>
            </a:endParaRPr>
          </a:p>
        </p:txBody>
      </p:sp>
      <p:sp>
        <p:nvSpPr>
          <p:cNvPr id="62" name="Rectangle 61"/>
          <p:cNvSpPr/>
          <p:nvPr/>
        </p:nvSpPr>
        <p:spPr>
          <a:xfrm>
            <a:off x="359418" y="880827"/>
            <a:ext cx="3131948" cy="830997"/>
          </a:xfrm>
          <a:prstGeom prst="rect">
            <a:avLst/>
          </a:prstGeom>
        </p:spPr>
        <p:txBody>
          <a:bodyPr wrap="none">
            <a:spAutoFit/>
          </a:bodyPr>
          <a:lstStyle/>
          <a:p>
            <a:r>
              <a:rPr lang="en-US" sz="2400" dirty="0" smtClean="0">
                <a:solidFill>
                  <a:srgbClr val="008000"/>
                </a:solidFill>
              </a:rPr>
              <a:t>Steady-state Emission</a:t>
            </a:r>
          </a:p>
          <a:p>
            <a:r>
              <a:rPr lang="en-US" sz="2400" dirty="0" smtClean="0">
                <a:solidFill>
                  <a:srgbClr val="008000"/>
                </a:solidFill>
              </a:rPr>
              <a:t>Time-resolved Emission</a:t>
            </a:r>
            <a:endParaRPr lang="en-US" sz="2400" dirty="0">
              <a:solidFill>
                <a:srgbClr val="008000"/>
              </a:solidFill>
            </a:endParaRPr>
          </a:p>
        </p:txBody>
      </p:sp>
      <p:sp>
        <p:nvSpPr>
          <p:cNvPr id="63" name="Freeform 62"/>
          <p:cNvSpPr/>
          <p:nvPr/>
        </p:nvSpPr>
        <p:spPr>
          <a:xfrm>
            <a:off x="1321443" y="2513635"/>
            <a:ext cx="4377160" cy="2519424"/>
          </a:xfrm>
          <a:custGeom>
            <a:avLst/>
            <a:gdLst>
              <a:gd name="connsiteX0" fmla="*/ 1062942 w 4377160"/>
              <a:gd name="connsiteY0" fmla="*/ 32796 h 2519424"/>
              <a:gd name="connsiteX1" fmla="*/ 287438 w 4377160"/>
              <a:gd name="connsiteY1" fmla="*/ 113818 h 2519424"/>
              <a:gd name="connsiteX2" fmla="*/ 148542 w 4377160"/>
              <a:gd name="connsiteY2" fmla="*/ 715702 h 2519424"/>
              <a:gd name="connsiteX3" fmla="*/ 1178689 w 4377160"/>
              <a:gd name="connsiteY3" fmla="*/ 1294436 h 2519424"/>
              <a:gd name="connsiteX4" fmla="*/ 2764420 w 4377160"/>
              <a:gd name="connsiteY4" fmla="*/ 2336158 h 2519424"/>
              <a:gd name="connsiteX5" fmla="*/ 3713544 w 4377160"/>
              <a:gd name="connsiteY5" fmla="*/ 2394031 h 2519424"/>
              <a:gd name="connsiteX6" fmla="*/ 4280704 w 4377160"/>
              <a:gd name="connsiteY6" fmla="*/ 1861596 h 2519424"/>
              <a:gd name="connsiteX7" fmla="*/ 4292279 w 4377160"/>
              <a:gd name="connsiteY7" fmla="*/ 970345 h 2519424"/>
              <a:gd name="connsiteX8" fmla="*/ 3875590 w 4377160"/>
              <a:gd name="connsiteY8" fmla="*/ 495783 h 2519424"/>
              <a:gd name="connsiteX9" fmla="*/ 2694972 w 4377160"/>
              <a:gd name="connsiteY9" fmla="*/ 310588 h 2519424"/>
              <a:gd name="connsiteX10" fmla="*/ 1062942 w 4377160"/>
              <a:gd name="connsiteY10" fmla="*/ 32796 h 25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7160" h="2519424">
                <a:moveTo>
                  <a:pt x="1062942" y="32796"/>
                </a:moveTo>
                <a:cubicBezTo>
                  <a:pt x="751390" y="16398"/>
                  <a:pt x="439838" y="0"/>
                  <a:pt x="287438" y="113818"/>
                </a:cubicBezTo>
                <a:cubicBezTo>
                  <a:pt x="135038" y="227636"/>
                  <a:pt x="0" y="518932"/>
                  <a:pt x="148542" y="715702"/>
                </a:cubicBezTo>
                <a:cubicBezTo>
                  <a:pt x="297084" y="912472"/>
                  <a:pt x="742709" y="1024360"/>
                  <a:pt x="1178689" y="1294436"/>
                </a:cubicBezTo>
                <a:cubicBezTo>
                  <a:pt x="1614669" y="1564512"/>
                  <a:pt x="2341944" y="2152892"/>
                  <a:pt x="2764420" y="2336158"/>
                </a:cubicBezTo>
                <a:cubicBezTo>
                  <a:pt x="3186896" y="2519424"/>
                  <a:pt x="3460830" y="2473125"/>
                  <a:pt x="3713544" y="2394031"/>
                </a:cubicBezTo>
                <a:cubicBezTo>
                  <a:pt x="3966258" y="2314937"/>
                  <a:pt x="4184248" y="2098877"/>
                  <a:pt x="4280704" y="1861596"/>
                </a:cubicBezTo>
                <a:cubicBezTo>
                  <a:pt x="4377160" y="1624315"/>
                  <a:pt x="4359798" y="1197980"/>
                  <a:pt x="4292279" y="970345"/>
                </a:cubicBezTo>
                <a:cubicBezTo>
                  <a:pt x="4224760" y="742710"/>
                  <a:pt x="4141808" y="605743"/>
                  <a:pt x="3875590" y="495783"/>
                </a:cubicBezTo>
                <a:cubicBezTo>
                  <a:pt x="3609372" y="385824"/>
                  <a:pt x="2694972" y="310588"/>
                  <a:pt x="2694972" y="310588"/>
                </a:cubicBezTo>
                <a:lnTo>
                  <a:pt x="1062942" y="32796"/>
                </a:lnTo>
                <a:close/>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844157" y="1496671"/>
            <a:ext cx="2705743" cy="983848"/>
          </a:xfrm>
          <a:custGeom>
            <a:avLst/>
            <a:gdLst>
              <a:gd name="connsiteX0" fmla="*/ 646253 w 3092370"/>
              <a:gd name="connsiteY0" fmla="*/ 225706 h 983848"/>
              <a:gd name="connsiteX1" fmla="*/ 252714 w 3092370"/>
              <a:gd name="connsiteY1" fmla="*/ 561372 h 983848"/>
              <a:gd name="connsiteX2" fmla="*/ 252714 w 3092370"/>
              <a:gd name="connsiteY2" fmla="*/ 897038 h 983848"/>
              <a:gd name="connsiteX3" fmla="*/ 1768997 w 3092370"/>
              <a:gd name="connsiteY3" fmla="*/ 943337 h 983848"/>
              <a:gd name="connsiteX4" fmla="*/ 2139387 w 3092370"/>
              <a:gd name="connsiteY4" fmla="*/ 653970 h 983848"/>
              <a:gd name="connsiteX5" fmla="*/ 2336157 w 3092370"/>
              <a:gd name="connsiteY5" fmla="*/ 480349 h 983848"/>
              <a:gd name="connsiteX6" fmla="*/ 2972765 w 3092370"/>
              <a:gd name="connsiteY6" fmla="*/ 445625 h 983848"/>
              <a:gd name="connsiteX7" fmla="*/ 3053787 w 3092370"/>
              <a:gd name="connsiteY7" fmla="*/ 179407 h 983848"/>
              <a:gd name="connsiteX8" fmla="*/ 2903316 w 3092370"/>
              <a:gd name="connsiteY8" fmla="*/ 121534 h 983848"/>
              <a:gd name="connsiteX9" fmla="*/ 2243559 w 3092370"/>
              <a:gd name="connsiteY9" fmla="*/ 98385 h 983848"/>
              <a:gd name="connsiteX10" fmla="*/ 877747 w 3092370"/>
              <a:gd name="connsiteY10" fmla="*/ 98385 h 983848"/>
              <a:gd name="connsiteX11" fmla="*/ 148542 w 3092370"/>
              <a:gd name="connsiteY11" fmla="*/ 688694 h 9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2370" h="983848">
                <a:moveTo>
                  <a:pt x="646253" y="225706"/>
                </a:moveTo>
                <a:cubicBezTo>
                  <a:pt x="482278" y="337594"/>
                  <a:pt x="318304" y="449483"/>
                  <a:pt x="252714" y="561372"/>
                </a:cubicBezTo>
                <a:cubicBezTo>
                  <a:pt x="187124" y="673261"/>
                  <a:pt x="0" y="833377"/>
                  <a:pt x="252714" y="897038"/>
                </a:cubicBezTo>
                <a:cubicBezTo>
                  <a:pt x="505428" y="960699"/>
                  <a:pt x="1454551" y="983848"/>
                  <a:pt x="1768997" y="943337"/>
                </a:cubicBezTo>
                <a:cubicBezTo>
                  <a:pt x="2083443" y="902826"/>
                  <a:pt x="2044860" y="731135"/>
                  <a:pt x="2139387" y="653970"/>
                </a:cubicBezTo>
                <a:cubicBezTo>
                  <a:pt x="2233914" y="576805"/>
                  <a:pt x="2197261" y="515073"/>
                  <a:pt x="2336157" y="480349"/>
                </a:cubicBezTo>
                <a:cubicBezTo>
                  <a:pt x="2475053" y="445625"/>
                  <a:pt x="2853160" y="495782"/>
                  <a:pt x="2972765" y="445625"/>
                </a:cubicBezTo>
                <a:cubicBezTo>
                  <a:pt x="3092370" y="395468"/>
                  <a:pt x="3065362" y="233422"/>
                  <a:pt x="3053787" y="179407"/>
                </a:cubicBezTo>
                <a:cubicBezTo>
                  <a:pt x="3042212" y="125392"/>
                  <a:pt x="3038354" y="135038"/>
                  <a:pt x="2903316" y="121534"/>
                </a:cubicBezTo>
                <a:cubicBezTo>
                  <a:pt x="2768278" y="108030"/>
                  <a:pt x="2581154" y="102243"/>
                  <a:pt x="2243559" y="98385"/>
                </a:cubicBezTo>
                <a:cubicBezTo>
                  <a:pt x="1905964" y="94527"/>
                  <a:pt x="1226917" y="0"/>
                  <a:pt x="877747" y="98385"/>
                </a:cubicBezTo>
                <a:cubicBezTo>
                  <a:pt x="528578" y="196770"/>
                  <a:pt x="338560" y="442732"/>
                  <a:pt x="148542" y="688694"/>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582333" y="1945217"/>
            <a:ext cx="5211234" cy="4290483"/>
          </a:xfrm>
          <a:custGeom>
            <a:avLst/>
            <a:gdLst>
              <a:gd name="connsiteX0" fmla="*/ 3577167 w 5211234"/>
              <a:gd name="connsiteY0" fmla="*/ 61383 h 4290483"/>
              <a:gd name="connsiteX1" fmla="*/ 3310467 w 5211234"/>
              <a:gd name="connsiteY1" fmla="*/ 61383 h 4290483"/>
              <a:gd name="connsiteX2" fmla="*/ 2408767 w 5211234"/>
              <a:gd name="connsiteY2" fmla="*/ 99483 h 4290483"/>
              <a:gd name="connsiteX3" fmla="*/ 2230967 w 5211234"/>
              <a:gd name="connsiteY3" fmla="*/ 582083 h 4290483"/>
              <a:gd name="connsiteX4" fmla="*/ 2878667 w 5211234"/>
              <a:gd name="connsiteY4" fmla="*/ 747183 h 4290483"/>
              <a:gd name="connsiteX5" fmla="*/ 3170767 w 5211234"/>
              <a:gd name="connsiteY5" fmla="*/ 1191683 h 4290483"/>
              <a:gd name="connsiteX6" fmla="*/ 3399367 w 5211234"/>
              <a:gd name="connsiteY6" fmla="*/ 1648883 h 4290483"/>
              <a:gd name="connsiteX7" fmla="*/ 3488267 w 5211234"/>
              <a:gd name="connsiteY7" fmla="*/ 2398183 h 4290483"/>
              <a:gd name="connsiteX8" fmla="*/ 3183467 w 5211234"/>
              <a:gd name="connsiteY8" fmla="*/ 2969683 h 4290483"/>
              <a:gd name="connsiteX9" fmla="*/ 2142067 w 5211234"/>
              <a:gd name="connsiteY9" fmla="*/ 3452283 h 4290483"/>
              <a:gd name="connsiteX10" fmla="*/ 1062567 w 5211234"/>
              <a:gd name="connsiteY10" fmla="*/ 3299883 h 4290483"/>
              <a:gd name="connsiteX11" fmla="*/ 313267 w 5211234"/>
              <a:gd name="connsiteY11" fmla="*/ 3388783 h 4290483"/>
              <a:gd name="connsiteX12" fmla="*/ 186267 w 5211234"/>
              <a:gd name="connsiteY12" fmla="*/ 3960283 h 4290483"/>
              <a:gd name="connsiteX13" fmla="*/ 1430867 w 5211234"/>
              <a:gd name="connsiteY13" fmla="*/ 4214283 h 4290483"/>
              <a:gd name="connsiteX14" fmla="*/ 3335867 w 5211234"/>
              <a:gd name="connsiteY14" fmla="*/ 4023783 h 4290483"/>
              <a:gd name="connsiteX15" fmla="*/ 4707467 w 5211234"/>
              <a:gd name="connsiteY15" fmla="*/ 2614083 h 4290483"/>
              <a:gd name="connsiteX16" fmla="*/ 5177367 w 5211234"/>
              <a:gd name="connsiteY16" fmla="*/ 1331383 h 4290483"/>
              <a:gd name="connsiteX17" fmla="*/ 4504267 w 5211234"/>
              <a:gd name="connsiteY17" fmla="*/ 429683 h 4290483"/>
              <a:gd name="connsiteX18" fmla="*/ 3577167 w 5211234"/>
              <a:gd name="connsiteY18" fmla="*/ 61383 h 429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1234" h="4290483">
                <a:moveTo>
                  <a:pt x="3577167" y="61383"/>
                </a:moveTo>
                <a:cubicBezTo>
                  <a:pt x="3378200" y="0"/>
                  <a:pt x="3310467" y="61383"/>
                  <a:pt x="3310467" y="61383"/>
                </a:cubicBezTo>
                <a:cubicBezTo>
                  <a:pt x="3115734" y="67733"/>
                  <a:pt x="2588684" y="12700"/>
                  <a:pt x="2408767" y="99483"/>
                </a:cubicBezTo>
                <a:cubicBezTo>
                  <a:pt x="2228850" y="186266"/>
                  <a:pt x="2152650" y="474133"/>
                  <a:pt x="2230967" y="582083"/>
                </a:cubicBezTo>
                <a:cubicBezTo>
                  <a:pt x="2309284" y="690033"/>
                  <a:pt x="2722034" y="645583"/>
                  <a:pt x="2878667" y="747183"/>
                </a:cubicBezTo>
                <a:cubicBezTo>
                  <a:pt x="3035300" y="848783"/>
                  <a:pt x="3083984" y="1041400"/>
                  <a:pt x="3170767" y="1191683"/>
                </a:cubicBezTo>
                <a:cubicBezTo>
                  <a:pt x="3257550" y="1341966"/>
                  <a:pt x="3346450" y="1447800"/>
                  <a:pt x="3399367" y="1648883"/>
                </a:cubicBezTo>
                <a:cubicBezTo>
                  <a:pt x="3452284" y="1849966"/>
                  <a:pt x="3524250" y="2178050"/>
                  <a:pt x="3488267" y="2398183"/>
                </a:cubicBezTo>
                <a:cubicBezTo>
                  <a:pt x="3452284" y="2618316"/>
                  <a:pt x="3407834" y="2794000"/>
                  <a:pt x="3183467" y="2969683"/>
                </a:cubicBezTo>
                <a:cubicBezTo>
                  <a:pt x="2959100" y="3145366"/>
                  <a:pt x="2495550" y="3397250"/>
                  <a:pt x="2142067" y="3452283"/>
                </a:cubicBezTo>
                <a:cubicBezTo>
                  <a:pt x="1788584" y="3507316"/>
                  <a:pt x="1367367" y="3310466"/>
                  <a:pt x="1062567" y="3299883"/>
                </a:cubicBezTo>
                <a:cubicBezTo>
                  <a:pt x="757767" y="3289300"/>
                  <a:pt x="459317" y="3278716"/>
                  <a:pt x="313267" y="3388783"/>
                </a:cubicBezTo>
                <a:cubicBezTo>
                  <a:pt x="167217" y="3498850"/>
                  <a:pt x="0" y="3822700"/>
                  <a:pt x="186267" y="3960283"/>
                </a:cubicBezTo>
                <a:cubicBezTo>
                  <a:pt x="372534" y="4097866"/>
                  <a:pt x="905934" y="4203700"/>
                  <a:pt x="1430867" y="4214283"/>
                </a:cubicBezTo>
                <a:cubicBezTo>
                  <a:pt x="1955800" y="4224866"/>
                  <a:pt x="2789767" y="4290483"/>
                  <a:pt x="3335867" y="4023783"/>
                </a:cubicBezTo>
                <a:cubicBezTo>
                  <a:pt x="3881967" y="3757083"/>
                  <a:pt x="4400550" y="3062816"/>
                  <a:pt x="4707467" y="2614083"/>
                </a:cubicBezTo>
                <a:cubicBezTo>
                  <a:pt x="5014384" y="2165350"/>
                  <a:pt x="5211234" y="1695450"/>
                  <a:pt x="5177367" y="1331383"/>
                </a:cubicBezTo>
                <a:cubicBezTo>
                  <a:pt x="5143500" y="967316"/>
                  <a:pt x="4770967" y="641350"/>
                  <a:pt x="4504267" y="429683"/>
                </a:cubicBezTo>
                <a:cubicBezTo>
                  <a:pt x="4237567" y="218016"/>
                  <a:pt x="3776134" y="122766"/>
                  <a:pt x="3577167" y="6138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00877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End</a:t>
            </a:r>
            <a:endParaRPr lang="en-US" sz="3200" b="1" u="sng" dirty="0">
              <a:solidFill>
                <a:schemeClr val="tx2"/>
              </a:solidFill>
            </a:endParaRPr>
          </a:p>
        </p:txBody>
      </p:sp>
      <p:sp>
        <p:nvSpPr>
          <p:cNvPr id="4" name="Title 1"/>
          <p:cNvSpPr txBox="1">
            <a:spLocks/>
          </p:cNvSpPr>
          <p:nvPr/>
        </p:nvSpPr>
        <p:spPr>
          <a:xfrm>
            <a:off x="448038" y="2616787"/>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Any Questions?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sp>
        <p:nvSpPr>
          <p:cNvPr id="6" name="Content Placeholder 5"/>
          <p:cNvSpPr>
            <a:spLocks noGrp="1"/>
          </p:cNvSpPr>
          <p:nvPr>
            <p:ph idx="1"/>
          </p:nvPr>
        </p:nvSpPr>
        <p:spPr/>
        <p:txBody>
          <a:bodyPr/>
          <a:lstStyle/>
          <a:p>
            <a:endParaRPr lang="en-US"/>
          </a:p>
        </p:txBody>
      </p:sp>
      <p:pic>
        <p:nvPicPr>
          <p:cNvPr id="40961" name="Picture 1"/>
          <p:cNvPicPr>
            <a:picLocks noChangeAspect="1" noChangeArrowheads="1"/>
          </p:cNvPicPr>
          <p:nvPr/>
        </p:nvPicPr>
        <p:blipFill>
          <a:blip r:embed="rId2" cstate="print"/>
          <a:srcRect/>
          <a:stretch>
            <a:fillRect/>
          </a:stretch>
        </p:blipFill>
        <p:spPr bwMode="auto">
          <a:xfrm>
            <a:off x="304800" y="762000"/>
            <a:ext cx="8534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93496" y="4424544"/>
            <a:ext cx="3886057" cy="2184604"/>
            <a:chOff x="291711" y="4025900"/>
            <a:chExt cx="3886057" cy="2184604"/>
          </a:xfrm>
        </p:grpSpPr>
        <p:sp>
          <p:nvSpPr>
            <p:cNvPr id="6" name="Cube 5"/>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8" name="TextBox 7"/>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9" name="TextBox 8"/>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0" name="TextBox 9"/>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11" name="Cube 10"/>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3"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4" name="Oval 13"/>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ube 14"/>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8" name="Oval 17"/>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0" name="Freeform 19"/>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21" name="TextBox 20"/>
          <p:cNvSpPr txBox="1"/>
          <p:nvPr/>
        </p:nvSpPr>
        <p:spPr>
          <a:xfrm>
            <a:off x="4805163" y="4836809"/>
            <a:ext cx="4139134" cy="1451679"/>
          </a:xfrm>
          <a:prstGeom prst="rect">
            <a:avLst/>
          </a:prstGeom>
          <a:noFill/>
        </p:spPr>
        <p:txBody>
          <a:bodyPr wrap="square" rtlCol="0">
            <a:spAutoFit/>
          </a:bodyPr>
          <a:lstStyle/>
          <a:p>
            <a:pPr>
              <a:spcAft>
                <a:spcPts val="1000"/>
              </a:spcAft>
            </a:pPr>
            <a:r>
              <a:rPr lang="en-US" sz="2000" b="1" u="sng" dirty="0" smtClean="0"/>
              <a:t>Transient Absorption</a:t>
            </a:r>
          </a:p>
          <a:p>
            <a:pPr marL="347663"/>
            <a:r>
              <a:rPr lang="en-US" sz="2000" dirty="0" smtClean="0">
                <a:solidFill>
                  <a:srgbClr val="0000FF"/>
                </a:solidFill>
              </a:rPr>
              <a:t>1) High intensity pulse of light.</a:t>
            </a:r>
          </a:p>
          <a:p>
            <a:pPr marL="347663"/>
            <a:endParaRPr lang="en-US" sz="2000" dirty="0" smtClean="0">
              <a:solidFill>
                <a:srgbClr val="0000FF"/>
              </a:solidFill>
            </a:endParaRPr>
          </a:p>
          <a:p>
            <a:pPr marL="347663"/>
            <a:r>
              <a:rPr lang="en-US" sz="2000" dirty="0" smtClean="0">
                <a:solidFill>
                  <a:srgbClr val="FF0000"/>
                </a:solidFill>
              </a:rPr>
              <a:t>2) Monitor color change over time. </a:t>
            </a:r>
            <a:endParaRPr lang="en-US" sz="2000" dirty="0">
              <a:solidFill>
                <a:srgbClr val="FF0000"/>
              </a:solidFill>
            </a:endParaRPr>
          </a:p>
        </p:txBody>
      </p:sp>
      <p:sp>
        <p:nvSpPr>
          <p:cNvPr id="22" name="Rectangle 21"/>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Spectroscopy</a:t>
            </a:r>
            <a:endParaRPr lang="en-US" sz="3200" b="1" u="sng" dirty="0">
              <a:solidFill>
                <a:schemeClr val="tx2"/>
              </a:solidFill>
            </a:endParaRPr>
          </a:p>
        </p:txBody>
      </p:sp>
      <p:grpSp>
        <p:nvGrpSpPr>
          <p:cNvPr id="3" name="Group 65"/>
          <p:cNvGrpSpPr/>
          <p:nvPr/>
        </p:nvGrpSpPr>
        <p:grpSpPr>
          <a:xfrm>
            <a:off x="5471617" y="1649831"/>
            <a:ext cx="2733472" cy="2300354"/>
            <a:chOff x="1444296" y="4025900"/>
            <a:chExt cx="2733472" cy="2300354"/>
          </a:xfrm>
        </p:grpSpPr>
        <p:sp>
          <p:nvSpPr>
            <p:cNvPr id="67" name="Cube 66"/>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193004" y="40259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69" name="TextBox 68"/>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70" name="TextBox 69"/>
            <p:cNvSpPr txBox="1"/>
            <p:nvPr/>
          </p:nvSpPr>
          <p:spPr>
            <a:xfrm>
              <a:off x="1444296" y="592614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71" name="TextBox 70"/>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72" name="Cube 71"/>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74"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75" name="Oval 74"/>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Cube 75"/>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145057" y="5656481"/>
              <a:ext cx="1073378" cy="369332"/>
            </a:xfrm>
            <a:prstGeom prst="rect">
              <a:avLst/>
            </a:prstGeom>
            <a:noFill/>
          </p:spPr>
          <p:txBody>
            <a:bodyPr wrap="square" rtlCol="0">
              <a:spAutoFit/>
            </a:bodyPr>
            <a:lstStyle/>
            <a:p>
              <a:r>
                <a:rPr lang="en-US" dirty="0" smtClean="0">
                  <a:solidFill>
                    <a:srgbClr val="008000"/>
                  </a:solidFill>
                </a:rPr>
                <a:t>emission</a:t>
              </a:r>
              <a:endParaRPr lang="en-US" dirty="0">
                <a:solidFill>
                  <a:srgbClr val="008000"/>
                </a:solidFill>
                <a:latin typeface="Symbol" pitchFamily="18" charset="2"/>
              </a:endParaRPr>
            </a:p>
          </p:txBody>
        </p:sp>
        <p:sp>
          <p:nvSpPr>
            <p:cNvPr id="81" name="Freeform 80"/>
            <p:cNvSpPr>
              <a:spLocks noChangeAspect="1"/>
            </p:cNvSpPr>
            <p:nvPr/>
          </p:nvSpPr>
          <p:spPr bwMode="auto">
            <a:xfrm rot="324265" flipH="1">
              <a:off x="2246506" y="557667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grpSp>
      <p:sp>
        <p:nvSpPr>
          <p:cNvPr id="82" name="TextBox 81"/>
          <p:cNvSpPr txBox="1"/>
          <p:nvPr/>
        </p:nvSpPr>
        <p:spPr>
          <a:xfrm>
            <a:off x="5259516" y="1228726"/>
            <a:ext cx="2935367" cy="461665"/>
          </a:xfrm>
          <a:prstGeom prst="rect">
            <a:avLst/>
          </a:prstGeom>
          <a:noFill/>
        </p:spPr>
        <p:txBody>
          <a:bodyPr wrap="square" rtlCol="0">
            <a:spAutoFit/>
          </a:bodyPr>
          <a:lstStyle/>
          <a:p>
            <a:pPr algn="ctr">
              <a:spcAft>
                <a:spcPts val="1000"/>
              </a:spcAft>
            </a:pPr>
            <a:r>
              <a:rPr lang="en-US" sz="2400" b="1" u="sng" dirty="0" err="1" smtClean="0"/>
              <a:t>Fluorometry</a:t>
            </a:r>
            <a:endParaRPr lang="en-US" sz="2400" b="1" u="sng" dirty="0" smtClean="0"/>
          </a:p>
        </p:txBody>
      </p:sp>
      <p:grpSp>
        <p:nvGrpSpPr>
          <p:cNvPr id="4" name="Group 82"/>
          <p:cNvGrpSpPr/>
          <p:nvPr/>
        </p:nvGrpSpPr>
        <p:grpSpPr>
          <a:xfrm>
            <a:off x="491246" y="2359739"/>
            <a:ext cx="3886057" cy="1463034"/>
            <a:chOff x="291711" y="4747470"/>
            <a:chExt cx="3886057" cy="1463034"/>
          </a:xfrm>
        </p:grpSpPr>
        <p:sp>
          <p:nvSpPr>
            <p:cNvPr id="87" name="TextBox 86"/>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88" name="TextBox 87"/>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89" name="Cube 88"/>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93" name="Cube 92"/>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ube 93"/>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6" name="Oval 95"/>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TextBox 96"/>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98" name="Freeform 97"/>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
        <p:nvSpPr>
          <p:cNvPr id="99" name="TextBox 98"/>
          <p:cNvSpPr txBox="1"/>
          <p:nvPr/>
        </p:nvSpPr>
        <p:spPr>
          <a:xfrm>
            <a:off x="747319" y="1230654"/>
            <a:ext cx="2935367" cy="461665"/>
          </a:xfrm>
          <a:prstGeom prst="rect">
            <a:avLst/>
          </a:prstGeom>
          <a:noFill/>
        </p:spPr>
        <p:txBody>
          <a:bodyPr wrap="square" rtlCol="0">
            <a:spAutoFit/>
          </a:bodyPr>
          <a:lstStyle/>
          <a:p>
            <a:pPr algn="ctr">
              <a:spcAft>
                <a:spcPts val="1000"/>
              </a:spcAft>
            </a:pPr>
            <a:r>
              <a:rPr lang="en-US" sz="2400" b="1" u="sng" dirty="0" smtClean="0"/>
              <a:t>Absorption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rudyprojectusa.com/images/lenses_tiles_photochromic.jpg"/>
          <p:cNvPicPr>
            <a:picLocks noChangeAspect="1" noChangeArrowheads="1"/>
          </p:cNvPicPr>
          <p:nvPr/>
        </p:nvPicPr>
        <p:blipFill>
          <a:blip r:embed="rId2" cstate="print"/>
          <a:srcRect/>
          <a:stretch>
            <a:fillRect/>
          </a:stretch>
        </p:blipFill>
        <p:spPr bwMode="auto">
          <a:xfrm>
            <a:off x="680337" y="909217"/>
            <a:ext cx="3231263" cy="3305832"/>
          </a:xfrm>
          <a:prstGeom prst="rect">
            <a:avLst/>
          </a:prstGeom>
          <a:noFill/>
        </p:spPr>
      </p:pic>
      <p:sp>
        <p:nvSpPr>
          <p:cNvPr id="5" name="Rectangle 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Transient Absorption Spectroscopy</a:t>
            </a:r>
            <a:endParaRPr lang="en-US" sz="3200" b="1" u="sng" dirty="0">
              <a:solidFill>
                <a:schemeClr val="tx2"/>
              </a:solidFill>
            </a:endParaRPr>
          </a:p>
        </p:txBody>
      </p:sp>
      <p:sp>
        <p:nvSpPr>
          <p:cNvPr id="6" name="TextBox 5"/>
          <p:cNvSpPr txBox="1"/>
          <p:nvPr/>
        </p:nvSpPr>
        <p:spPr>
          <a:xfrm>
            <a:off x="25400" y="4392499"/>
            <a:ext cx="4816696" cy="2323713"/>
          </a:xfrm>
          <a:prstGeom prst="rect">
            <a:avLst/>
          </a:prstGeom>
          <a:noFill/>
        </p:spPr>
        <p:txBody>
          <a:bodyPr wrap="square" rtlCol="0">
            <a:spAutoFit/>
          </a:bodyPr>
          <a:lstStyle/>
          <a:p>
            <a:pPr marL="457200" indent="-457200">
              <a:spcAft>
                <a:spcPts val="1000"/>
              </a:spcAft>
            </a:pPr>
            <a:r>
              <a:rPr lang="en-US" sz="2400" b="1" dirty="0" smtClean="0"/>
              <a:t>TA of </a:t>
            </a:r>
            <a:r>
              <a:rPr lang="en-US" sz="2400" b="1" dirty="0" err="1" smtClean="0"/>
              <a:t>Photochromic</a:t>
            </a:r>
            <a:r>
              <a:rPr lang="en-US" sz="2400" b="1" dirty="0" smtClean="0"/>
              <a:t> Sunglasses</a:t>
            </a:r>
          </a:p>
          <a:p>
            <a:pPr marL="744538" indent="-457200">
              <a:spcAft>
                <a:spcPts val="1000"/>
              </a:spcAft>
            </a:pPr>
            <a:r>
              <a:rPr lang="en-US" sz="2400" dirty="0" smtClean="0"/>
              <a:t>1)  Excitation (sunlight)</a:t>
            </a:r>
          </a:p>
          <a:p>
            <a:pPr marL="744538" indent="-457200">
              <a:spcAft>
                <a:spcPts val="1000"/>
              </a:spcAft>
            </a:pPr>
            <a:r>
              <a:rPr lang="en-US" sz="2400" dirty="0" smtClean="0"/>
              <a:t>2)  Go inside</a:t>
            </a:r>
          </a:p>
          <a:p>
            <a:pPr marL="744538" indent="-457200"/>
            <a:r>
              <a:rPr lang="en-US" sz="2400" dirty="0" smtClean="0"/>
              <a:t>3)  Monitor color change over time</a:t>
            </a:r>
          </a:p>
          <a:p>
            <a:pPr marL="744538" indent="-457200">
              <a:spcAft>
                <a:spcPts val="1000"/>
              </a:spcAft>
            </a:pPr>
            <a:r>
              <a:rPr lang="en-US" sz="2400" dirty="0" smtClean="0"/>
              <a:t>		(seconds to minutes)</a:t>
            </a:r>
          </a:p>
        </p:txBody>
      </p:sp>
      <p:sp>
        <p:nvSpPr>
          <p:cNvPr id="10" name="TextBox 9"/>
          <p:cNvSpPr txBox="1"/>
          <p:nvPr/>
        </p:nvSpPr>
        <p:spPr>
          <a:xfrm>
            <a:off x="6318770" y="1167219"/>
            <a:ext cx="2188495" cy="400110"/>
          </a:xfrm>
          <a:prstGeom prst="rect">
            <a:avLst/>
          </a:prstGeom>
          <a:noFill/>
        </p:spPr>
        <p:txBody>
          <a:bodyPr wrap="square" rtlCol="0">
            <a:spAutoFit/>
          </a:bodyPr>
          <a:lstStyle/>
          <a:p>
            <a:pPr algn="ctr"/>
            <a:r>
              <a:rPr lang="en-US" sz="2000" dirty="0" smtClean="0"/>
              <a:t>Excitation Source</a:t>
            </a:r>
            <a:endParaRPr lang="en-US" sz="2000" dirty="0"/>
          </a:p>
        </p:txBody>
      </p:sp>
      <p:sp>
        <p:nvSpPr>
          <p:cNvPr id="12" name="TextBox 11"/>
          <p:cNvSpPr txBox="1"/>
          <p:nvPr/>
        </p:nvSpPr>
        <p:spPr>
          <a:xfrm>
            <a:off x="6074543" y="323548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3" name="TextBox 12"/>
          <p:cNvSpPr txBox="1"/>
          <p:nvPr/>
        </p:nvSpPr>
        <p:spPr>
          <a:xfrm>
            <a:off x="7402718" y="3237064"/>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20" name="TextBox 19"/>
          <p:cNvSpPr txBox="1"/>
          <p:nvPr/>
        </p:nvSpPr>
        <p:spPr>
          <a:xfrm>
            <a:off x="4807658" y="3233141"/>
            <a:ext cx="1027472" cy="400110"/>
          </a:xfrm>
          <a:prstGeom prst="rect">
            <a:avLst/>
          </a:prstGeom>
          <a:noFill/>
        </p:spPr>
        <p:txBody>
          <a:bodyPr wrap="square" rtlCol="0">
            <a:spAutoFit/>
          </a:bodyPr>
          <a:lstStyle/>
          <a:p>
            <a:pPr algn="ctr"/>
            <a:r>
              <a:rPr lang="en-US" sz="2000" dirty="0" smtClean="0"/>
              <a:t>Source</a:t>
            </a:r>
            <a:endParaRPr lang="en-US" sz="2000" dirty="0"/>
          </a:p>
        </p:txBody>
      </p:sp>
      <p:grpSp>
        <p:nvGrpSpPr>
          <p:cNvPr id="2" name="Group 40"/>
          <p:cNvGrpSpPr/>
          <p:nvPr/>
        </p:nvGrpSpPr>
        <p:grpSpPr>
          <a:xfrm>
            <a:off x="4938714" y="1492690"/>
            <a:ext cx="3558024" cy="1792026"/>
            <a:chOff x="4938714" y="1492690"/>
            <a:chExt cx="3558024" cy="1792026"/>
          </a:xfrm>
        </p:grpSpPr>
        <p:pic>
          <p:nvPicPr>
            <p:cNvPr id="168968" name="Picture 8" descr="Image result for eyeball side"/>
            <p:cNvPicPr>
              <a:picLocks noChangeAspect="1" noChangeArrowheads="1"/>
            </p:cNvPicPr>
            <p:nvPr/>
          </p:nvPicPr>
          <p:blipFill>
            <a:blip r:embed="rId3" cstate="print"/>
            <a:srcRect/>
            <a:stretch>
              <a:fillRect/>
            </a:stretch>
          </p:blipFill>
          <p:spPr bwMode="auto">
            <a:xfrm>
              <a:off x="7737913" y="2391981"/>
              <a:ext cx="758825" cy="892735"/>
            </a:xfrm>
            <a:prstGeom prst="rect">
              <a:avLst/>
            </a:prstGeom>
            <a:noFill/>
          </p:spPr>
        </p:pic>
        <p:pic>
          <p:nvPicPr>
            <p:cNvPr id="168966" name="Picture 6" descr="Image result for sunglasses sports"/>
            <p:cNvPicPr>
              <a:picLocks noChangeAspect="1" noChangeArrowheads="1"/>
            </p:cNvPicPr>
            <p:nvPr/>
          </p:nvPicPr>
          <p:blipFill>
            <a:blip r:embed="rId4" cstate="print"/>
            <a:srcRect/>
            <a:stretch>
              <a:fillRect/>
            </a:stretch>
          </p:blipFill>
          <p:spPr bwMode="auto">
            <a:xfrm>
              <a:off x="6350548" y="2608756"/>
              <a:ext cx="597776" cy="597776"/>
            </a:xfrm>
            <a:prstGeom prst="rect">
              <a:avLst/>
            </a:prstGeom>
            <a:noFill/>
          </p:spPr>
        </p:pic>
        <p:pic>
          <p:nvPicPr>
            <p:cNvPr id="24" name="Picture 2" descr="Image result for sun"/>
            <p:cNvPicPr>
              <a:picLocks noChangeAspect="1" noChangeArrowheads="1"/>
            </p:cNvPicPr>
            <p:nvPr/>
          </p:nvPicPr>
          <p:blipFill>
            <a:blip r:embed="rId5" cstate="print"/>
            <a:srcRect/>
            <a:stretch>
              <a:fillRect/>
            </a:stretch>
          </p:blipFill>
          <p:spPr bwMode="auto">
            <a:xfrm rot="19991658">
              <a:off x="6938622" y="1492690"/>
              <a:ext cx="914400" cy="916916"/>
            </a:xfrm>
            <a:prstGeom prst="rect">
              <a:avLst/>
            </a:prstGeom>
            <a:noFill/>
          </p:spPr>
        </p:pic>
        <p:sp>
          <p:nvSpPr>
            <p:cNvPr id="11" name="TextBox 10"/>
            <p:cNvSpPr txBox="1"/>
            <p:nvPr/>
          </p:nvSpPr>
          <p:spPr>
            <a:xfrm>
              <a:off x="6573831" y="2061372"/>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5" name="Freeform 97"/>
            <p:cNvSpPr>
              <a:spLocks noChangeAspect="1"/>
            </p:cNvSpPr>
            <p:nvPr/>
          </p:nvSpPr>
          <p:spPr bwMode="auto">
            <a:xfrm rot="8073558" flipH="1">
              <a:off x="6684554" y="2310616"/>
              <a:ext cx="672283" cy="126612"/>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6" name="Freeform 97"/>
            <p:cNvSpPr>
              <a:spLocks noChangeAspect="1"/>
            </p:cNvSpPr>
            <p:nvPr/>
          </p:nvSpPr>
          <p:spPr bwMode="auto">
            <a:xfrm rot="324265" flipH="1">
              <a:off x="6964158" y="279585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22" name="TextBox 21"/>
            <p:cNvSpPr txBox="1"/>
            <p:nvPr/>
          </p:nvSpPr>
          <p:spPr>
            <a:xfrm>
              <a:off x="5837762" y="2353569"/>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3" name="Freeform 22"/>
            <p:cNvSpPr>
              <a:spLocks noChangeAspect="1"/>
            </p:cNvSpPr>
            <p:nvPr/>
          </p:nvSpPr>
          <p:spPr bwMode="auto">
            <a:xfrm rot="324265" flipH="1">
              <a:off x="5661411" y="274832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pic>
          <p:nvPicPr>
            <p:cNvPr id="168970" name="Picture 10" descr="Image result for light bulb"/>
            <p:cNvPicPr>
              <a:picLocks noChangeAspect="1" noChangeArrowheads="1"/>
            </p:cNvPicPr>
            <p:nvPr/>
          </p:nvPicPr>
          <p:blipFill>
            <a:blip r:embed="rId6" cstate="print"/>
            <a:srcRect/>
            <a:stretch>
              <a:fillRect/>
            </a:stretch>
          </p:blipFill>
          <p:spPr bwMode="auto">
            <a:xfrm>
              <a:off x="4938714" y="2270126"/>
              <a:ext cx="791408" cy="971550"/>
            </a:xfrm>
            <a:prstGeom prst="rect">
              <a:avLst/>
            </a:prstGeom>
            <a:noFill/>
          </p:spPr>
        </p:pic>
      </p:grpSp>
      <p:grpSp>
        <p:nvGrpSpPr>
          <p:cNvPr id="3" name="Group 20"/>
          <p:cNvGrpSpPr/>
          <p:nvPr/>
        </p:nvGrpSpPr>
        <p:grpSpPr>
          <a:xfrm>
            <a:off x="4928958" y="3898798"/>
            <a:ext cx="3886057" cy="2184604"/>
            <a:chOff x="291711" y="4025900"/>
            <a:chExt cx="3886057" cy="2184604"/>
          </a:xfrm>
        </p:grpSpPr>
        <p:sp>
          <p:nvSpPr>
            <p:cNvPr id="25" name="Cube 24"/>
            <p:cNvSpPr/>
            <p:nvPr/>
          </p:nvSpPr>
          <p:spPr>
            <a:xfrm>
              <a:off x="2370966" y="44481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50853" y="4025900"/>
              <a:ext cx="1964923" cy="400110"/>
            </a:xfrm>
            <a:prstGeom prst="rect">
              <a:avLst/>
            </a:prstGeom>
            <a:noFill/>
          </p:spPr>
          <p:txBody>
            <a:bodyPr wrap="square" rtlCol="0">
              <a:spAutoFit/>
            </a:bodyPr>
            <a:lstStyle/>
            <a:p>
              <a:pPr algn="ctr"/>
              <a:r>
                <a:rPr lang="en-US" sz="2000" dirty="0" smtClean="0"/>
                <a:t>Excitation Source</a:t>
              </a:r>
              <a:endParaRPr lang="en-US" sz="2000" dirty="0"/>
            </a:p>
          </p:txBody>
        </p:sp>
        <p:sp>
          <p:nvSpPr>
            <p:cNvPr id="27" name="TextBox 26"/>
            <p:cNvSpPr txBox="1"/>
            <p:nvPr/>
          </p:nvSpPr>
          <p:spPr>
            <a:xfrm>
              <a:off x="1943584" y="4762403"/>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29" name="TextBox 28"/>
            <p:cNvSpPr txBox="1"/>
            <p:nvPr/>
          </p:nvSpPr>
          <p:spPr>
            <a:xfrm>
              <a:off x="1444296" y="58103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0" name="TextBox 29"/>
            <p:cNvSpPr txBox="1"/>
            <p:nvPr/>
          </p:nvSpPr>
          <p:spPr>
            <a:xfrm>
              <a:off x="2781996" y="4747470"/>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31" name="Cube 30"/>
            <p:cNvSpPr/>
            <p:nvPr/>
          </p:nvSpPr>
          <p:spPr>
            <a:xfrm>
              <a:off x="3139543" y="51670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97"/>
            <p:cNvSpPr>
              <a:spLocks noChangeAspect="1"/>
            </p:cNvSpPr>
            <p:nvPr/>
          </p:nvSpPr>
          <p:spPr bwMode="auto">
            <a:xfrm rot="8073558" flipH="1">
              <a:off x="1941858" y="50587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324265" flipH="1">
              <a:off x="2249831" y="54968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4" name="Oval 33"/>
            <p:cNvSpPr/>
            <p:nvPr/>
          </p:nvSpPr>
          <p:spPr>
            <a:xfrm>
              <a:off x="2508521" y="47628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Cube 34"/>
            <p:cNvSpPr/>
            <p:nvPr/>
          </p:nvSpPr>
          <p:spPr>
            <a:xfrm>
              <a:off x="1939923" y="51266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p:cNvSpPr/>
            <p:nvPr/>
          </p:nvSpPr>
          <p:spPr>
            <a:xfrm>
              <a:off x="469900" y="5167149"/>
              <a:ext cx="603660" cy="685092"/>
            </a:xfrm>
            <a:prstGeom prst="cube">
              <a:avLst/>
            </a:prstGeom>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1711" y="475307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8" name="Oval 37"/>
            <p:cNvSpPr/>
            <p:nvPr/>
          </p:nvSpPr>
          <p:spPr>
            <a:xfrm rot="341964">
              <a:off x="957723" y="5420172"/>
              <a:ext cx="10105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p:cNvSpPr txBox="1"/>
            <p:nvPr/>
          </p:nvSpPr>
          <p:spPr>
            <a:xfrm>
              <a:off x="1207515" y="5054600"/>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40" name="Freeform 39"/>
            <p:cNvSpPr>
              <a:spLocks noChangeAspect="1"/>
            </p:cNvSpPr>
            <p:nvPr/>
          </p:nvSpPr>
          <p:spPr bwMode="auto">
            <a:xfrm rot="324265" flipH="1">
              <a:off x="1031164" y="544935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159" y="1610479"/>
            <a:ext cx="4700786" cy="1323439"/>
          </a:xfrm>
          <a:prstGeom prst="rect">
            <a:avLst/>
          </a:prstGeom>
        </p:spPr>
        <p:txBody>
          <a:bodyPr wrap="square">
            <a:spAutoFit/>
          </a:bodyPr>
          <a:lstStyle/>
          <a:p>
            <a:r>
              <a:rPr lang="en-US" sz="2000" dirty="0" smtClean="0"/>
              <a:t>“The human eye and its brain interface, the human visual system, can process 10 to 12 separate images per second (10 Hz), perceiving them individually.”</a:t>
            </a:r>
            <a:endParaRPr lang="en-US" sz="2000" dirty="0"/>
          </a:p>
        </p:txBody>
      </p:sp>
      <p:pic>
        <p:nvPicPr>
          <p:cNvPr id="35842" name="Picture 2" descr="http://www.astro.virginia.edu/class/oconnell/astr1230/im/human-eye-crossec.jpg"/>
          <p:cNvPicPr>
            <a:picLocks noChangeAspect="1" noChangeArrowheads="1"/>
          </p:cNvPicPr>
          <p:nvPr/>
        </p:nvPicPr>
        <p:blipFill>
          <a:blip r:embed="rId2" cstate="print"/>
          <a:srcRect/>
          <a:stretch>
            <a:fillRect/>
          </a:stretch>
        </p:blipFill>
        <p:spPr bwMode="auto">
          <a:xfrm>
            <a:off x="5519113" y="941504"/>
            <a:ext cx="2839278" cy="2399648"/>
          </a:xfrm>
          <a:prstGeom prst="rect">
            <a:avLst/>
          </a:prstGeom>
          <a:noFill/>
        </p:spPr>
      </p:pic>
      <p:sp>
        <p:nvSpPr>
          <p:cNvPr id="7" name="Line 4"/>
          <p:cNvSpPr>
            <a:spLocks noChangeShapeType="1"/>
          </p:cNvSpPr>
          <p:nvPr/>
        </p:nvSpPr>
        <p:spPr bwMode="auto">
          <a:xfrm flipV="1">
            <a:off x="5044497" y="5702399"/>
            <a:ext cx="3642234" cy="0"/>
          </a:xfrm>
          <a:prstGeom prst="line">
            <a:avLst/>
          </a:prstGeom>
          <a:noFill/>
          <a:ln w="28575">
            <a:solidFill>
              <a:schemeClr val="tx1"/>
            </a:solidFill>
            <a:round/>
            <a:headEnd type="none" w="med" len="med"/>
            <a:tailEnd type="arrow" w="med" len="med"/>
          </a:ln>
          <a:effectLst/>
        </p:spPr>
        <p:txBody>
          <a:bodyPr wrap="none" anchor="ctr"/>
          <a:lstStyle/>
          <a:p>
            <a:endParaRPr lang="en-US" sz="1100"/>
          </a:p>
        </p:txBody>
      </p:sp>
      <p:sp>
        <p:nvSpPr>
          <p:cNvPr id="8" name="Rectangle 7"/>
          <p:cNvSpPr/>
          <p:nvPr/>
        </p:nvSpPr>
        <p:spPr>
          <a:xfrm>
            <a:off x="7909225" y="5717076"/>
            <a:ext cx="649537" cy="369332"/>
          </a:xfrm>
          <a:prstGeom prst="rect">
            <a:avLst/>
          </a:prstGeom>
        </p:spPr>
        <p:txBody>
          <a:bodyPr wrap="none">
            <a:spAutoFit/>
          </a:bodyPr>
          <a:lstStyle/>
          <a:p>
            <a:r>
              <a:rPr lang="en-US" dirty="0" smtClean="0"/>
              <a:t>Time</a:t>
            </a:r>
            <a:endParaRPr lang="en-US" dirty="0"/>
          </a:p>
        </p:txBody>
      </p:sp>
      <p:sp>
        <p:nvSpPr>
          <p:cNvPr id="9" name="Freeform 12"/>
          <p:cNvSpPr>
            <a:spLocks/>
          </p:cNvSpPr>
          <p:nvPr/>
        </p:nvSpPr>
        <p:spPr bwMode="auto">
          <a:xfrm>
            <a:off x="5256460" y="4211389"/>
            <a:ext cx="693580"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008000"/>
            </a:solidFill>
            <a:round/>
            <a:headEnd/>
            <a:tailEnd/>
          </a:ln>
          <a:effectLst/>
        </p:spPr>
        <p:txBody>
          <a:bodyPr/>
          <a:lstStyle/>
          <a:p>
            <a:endParaRPr lang="en-US" sz="2800"/>
          </a:p>
        </p:txBody>
      </p:sp>
      <p:sp>
        <p:nvSpPr>
          <p:cNvPr id="10" name="Rectangle 9"/>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Visual Spectroscopy</a:t>
            </a:r>
            <a:endParaRPr lang="en-US" sz="3200" b="1" u="sng" dirty="0">
              <a:solidFill>
                <a:schemeClr val="tx2"/>
              </a:solidFill>
            </a:endParaRPr>
          </a:p>
        </p:txBody>
      </p:sp>
      <p:sp>
        <p:nvSpPr>
          <p:cNvPr id="11" name="Rectangle 10"/>
          <p:cNvSpPr/>
          <p:nvPr/>
        </p:nvSpPr>
        <p:spPr>
          <a:xfrm>
            <a:off x="139996" y="6148794"/>
            <a:ext cx="4277838" cy="461665"/>
          </a:xfrm>
          <a:prstGeom prst="rect">
            <a:avLst/>
          </a:prstGeom>
        </p:spPr>
        <p:txBody>
          <a:bodyPr wrap="none">
            <a:spAutoFit/>
          </a:bodyPr>
          <a:lstStyle/>
          <a:p>
            <a:r>
              <a:rPr lang="en-US" sz="2400" dirty="0" smtClean="0"/>
              <a:t>Perceived as green and then red.</a:t>
            </a:r>
            <a:endParaRPr lang="en-US" sz="2400" dirty="0"/>
          </a:p>
        </p:txBody>
      </p:sp>
      <p:sp>
        <p:nvSpPr>
          <p:cNvPr id="12" name="Freeform 12"/>
          <p:cNvSpPr>
            <a:spLocks/>
          </p:cNvSpPr>
          <p:nvPr/>
        </p:nvSpPr>
        <p:spPr bwMode="auto">
          <a:xfrm>
            <a:off x="6027041" y="4196363"/>
            <a:ext cx="693580"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13" name="Right Brace 12"/>
          <p:cNvSpPr/>
          <p:nvPr/>
        </p:nvSpPr>
        <p:spPr>
          <a:xfrm rot="16200000">
            <a:off x="5706953" y="3581941"/>
            <a:ext cx="396028" cy="81136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5070460" y="3409611"/>
            <a:ext cx="1657826" cy="369332"/>
          </a:xfrm>
          <a:prstGeom prst="rect">
            <a:avLst/>
          </a:prstGeom>
        </p:spPr>
        <p:txBody>
          <a:bodyPr wrap="none">
            <a:spAutoFit/>
          </a:bodyPr>
          <a:lstStyle/>
          <a:p>
            <a:r>
              <a:rPr lang="en-US" dirty="0" smtClean="0"/>
              <a:t>10 ms or 0.01 s </a:t>
            </a:r>
            <a:endParaRPr lang="en-US" dirty="0"/>
          </a:p>
        </p:txBody>
      </p:sp>
      <p:sp>
        <p:nvSpPr>
          <p:cNvPr id="15" name="Line 4"/>
          <p:cNvSpPr>
            <a:spLocks noChangeShapeType="1"/>
          </p:cNvSpPr>
          <p:nvPr/>
        </p:nvSpPr>
        <p:spPr bwMode="auto">
          <a:xfrm flipV="1">
            <a:off x="431712" y="5721840"/>
            <a:ext cx="3642234" cy="0"/>
          </a:xfrm>
          <a:prstGeom prst="line">
            <a:avLst/>
          </a:prstGeom>
          <a:noFill/>
          <a:ln w="28575">
            <a:solidFill>
              <a:schemeClr val="tx1"/>
            </a:solidFill>
            <a:round/>
            <a:headEnd type="none" w="med" len="med"/>
            <a:tailEnd type="arrow" w="med" len="med"/>
          </a:ln>
          <a:effectLst/>
        </p:spPr>
        <p:txBody>
          <a:bodyPr wrap="none" anchor="ctr"/>
          <a:lstStyle/>
          <a:p>
            <a:endParaRPr lang="en-US" sz="1100"/>
          </a:p>
        </p:txBody>
      </p:sp>
      <p:sp>
        <p:nvSpPr>
          <p:cNvPr id="16" name="Rectangle 15"/>
          <p:cNvSpPr/>
          <p:nvPr/>
        </p:nvSpPr>
        <p:spPr>
          <a:xfrm>
            <a:off x="3283561" y="5723638"/>
            <a:ext cx="649537" cy="369332"/>
          </a:xfrm>
          <a:prstGeom prst="rect">
            <a:avLst/>
          </a:prstGeom>
        </p:spPr>
        <p:txBody>
          <a:bodyPr wrap="none">
            <a:spAutoFit/>
          </a:bodyPr>
          <a:lstStyle/>
          <a:p>
            <a:r>
              <a:rPr lang="en-US" dirty="0" smtClean="0"/>
              <a:t>Time</a:t>
            </a:r>
            <a:endParaRPr lang="en-US" dirty="0"/>
          </a:p>
        </p:txBody>
      </p:sp>
      <p:sp>
        <p:nvSpPr>
          <p:cNvPr id="17" name="Freeform 12"/>
          <p:cNvSpPr>
            <a:spLocks/>
          </p:cNvSpPr>
          <p:nvPr/>
        </p:nvSpPr>
        <p:spPr bwMode="auto">
          <a:xfrm>
            <a:off x="643675" y="4230830"/>
            <a:ext cx="693580"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008000"/>
            </a:solidFill>
            <a:round/>
            <a:headEnd/>
            <a:tailEnd/>
          </a:ln>
          <a:effectLst/>
        </p:spPr>
        <p:txBody>
          <a:bodyPr/>
          <a:lstStyle/>
          <a:p>
            <a:endParaRPr lang="en-US" sz="2800"/>
          </a:p>
        </p:txBody>
      </p:sp>
      <p:sp>
        <p:nvSpPr>
          <p:cNvPr id="18" name="Freeform 12"/>
          <p:cNvSpPr>
            <a:spLocks/>
          </p:cNvSpPr>
          <p:nvPr/>
        </p:nvSpPr>
        <p:spPr bwMode="auto">
          <a:xfrm>
            <a:off x="3165800" y="4215804"/>
            <a:ext cx="693580" cy="151970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rgbClr val="FF0000"/>
            </a:solidFill>
            <a:round/>
            <a:headEnd/>
            <a:tailEnd/>
          </a:ln>
          <a:effectLst/>
        </p:spPr>
        <p:txBody>
          <a:bodyPr/>
          <a:lstStyle/>
          <a:p>
            <a:endParaRPr lang="en-US" sz="2800"/>
          </a:p>
        </p:txBody>
      </p:sp>
      <p:sp>
        <p:nvSpPr>
          <p:cNvPr id="19" name="Right Brace 18"/>
          <p:cNvSpPr/>
          <p:nvPr/>
        </p:nvSpPr>
        <p:spPr>
          <a:xfrm rot="16200000">
            <a:off x="1958126" y="2737425"/>
            <a:ext cx="396028" cy="253928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1333447" y="3429052"/>
            <a:ext cx="1657826" cy="369332"/>
          </a:xfrm>
          <a:prstGeom prst="rect">
            <a:avLst/>
          </a:prstGeom>
        </p:spPr>
        <p:txBody>
          <a:bodyPr wrap="none">
            <a:spAutoFit/>
          </a:bodyPr>
          <a:lstStyle/>
          <a:p>
            <a:r>
              <a:rPr lang="en-US" dirty="0" smtClean="0"/>
              <a:t>100 ms or 0.1 s </a:t>
            </a:r>
            <a:endParaRPr lang="en-US" dirty="0"/>
          </a:p>
        </p:txBody>
      </p:sp>
      <p:sp>
        <p:nvSpPr>
          <p:cNvPr id="21" name="Rectangle 20"/>
          <p:cNvSpPr/>
          <p:nvPr/>
        </p:nvSpPr>
        <p:spPr>
          <a:xfrm>
            <a:off x="5576562" y="6151634"/>
            <a:ext cx="2674258" cy="461665"/>
          </a:xfrm>
          <a:prstGeom prst="rect">
            <a:avLst/>
          </a:prstGeom>
        </p:spPr>
        <p:txBody>
          <a:bodyPr wrap="none">
            <a:spAutoFit/>
          </a:bodyPr>
          <a:lstStyle/>
          <a:p>
            <a:r>
              <a:rPr lang="en-US" sz="2400" dirty="0" smtClean="0"/>
              <a:t>Perceived as yellow.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P spid="12" grpId="0" animBg="1"/>
      <p:bldP spid="13" grpId="0" animBg="1"/>
      <p:bldP spid="14" grpId="0"/>
      <p:bldP spid="15" grpId="0" animBg="1"/>
      <p:bldP spid="16" grpId="0"/>
      <p:bldP spid="17" grpId="0" animBg="1"/>
      <p:bldP spid="18" grpId="0" animBg="1"/>
      <p:bldP spid="19"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rumblelink.com/wp-content/uploads/2013/10/annas_hummingbird_norbert_sharp.jpg"/>
          <p:cNvPicPr>
            <a:picLocks noChangeAspect="1" noChangeArrowheads="1"/>
          </p:cNvPicPr>
          <p:nvPr/>
        </p:nvPicPr>
        <p:blipFill>
          <a:blip r:embed="rId2" cstate="print"/>
          <a:srcRect/>
          <a:stretch>
            <a:fillRect/>
          </a:stretch>
        </p:blipFill>
        <p:spPr bwMode="auto">
          <a:xfrm>
            <a:off x="517071" y="787400"/>
            <a:ext cx="3675915" cy="2608943"/>
          </a:xfrm>
          <a:prstGeom prst="rect">
            <a:avLst/>
          </a:prstGeom>
          <a:noFill/>
        </p:spPr>
      </p:pic>
      <p:sp>
        <p:nvSpPr>
          <p:cNvPr id="5" name="Rectangle 4"/>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We are missing out!</a:t>
            </a:r>
            <a:endParaRPr lang="en-US" sz="3200" b="1" u="sng" dirty="0">
              <a:solidFill>
                <a:schemeClr val="tx2"/>
              </a:solidFill>
            </a:endParaRPr>
          </a:p>
        </p:txBody>
      </p:sp>
      <p:sp>
        <p:nvSpPr>
          <p:cNvPr id="6" name="TextBox 5"/>
          <p:cNvSpPr txBox="1"/>
          <p:nvPr/>
        </p:nvSpPr>
        <p:spPr>
          <a:xfrm>
            <a:off x="1030511" y="3410853"/>
            <a:ext cx="2801266" cy="707886"/>
          </a:xfrm>
          <a:prstGeom prst="rect">
            <a:avLst/>
          </a:prstGeom>
          <a:noFill/>
        </p:spPr>
        <p:txBody>
          <a:bodyPr wrap="square" rtlCol="0">
            <a:spAutoFit/>
          </a:bodyPr>
          <a:lstStyle/>
          <a:p>
            <a:pPr algn="ctr"/>
            <a:r>
              <a:rPr lang="en-US" sz="2000" dirty="0" smtClean="0"/>
              <a:t>70 Hz</a:t>
            </a:r>
          </a:p>
          <a:p>
            <a:pPr algn="ctr"/>
            <a:r>
              <a:rPr lang="en-US" sz="2000" dirty="0" smtClean="0"/>
              <a:t>14 ms</a:t>
            </a:r>
            <a:endParaRPr lang="en-US" sz="2000" dirty="0"/>
          </a:p>
        </p:txBody>
      </p:sp>
      <p:pic>
        <p:nvPicPr>
          <p:cNvPr id="153604" name="Picture 4" descr="http://azracing.gov/Site/images/whatsnew.jpg"/>
          <p:cNvPicPr>
            <a:picLocks noChangeAspect="1" noChangeArrowheads="1"/>
          </p:cNvPicPr>
          <p:nvPr/>
        </p:nvPicPr>
        <p:blipFill>
          <a:blip r:embed="rId3" cstate="print"/>
          <a:srcRect/>
          <a:stretch>
            <a:fillRect/>
          </a:stretch>
        </p:blipFill>
        <p:spPr bwMode="auto">
          <a:xfrm>
            <a:off x="2908988" y="4258929"/>
            <a:ext cx="3324056" cy="2493042"/>
          </a:xfrm>
          <a:prstGeom prst="rect">
            <a:avLst/>
          </a:prstGeom>
          <a:noFill/>
        </p:spPr>
      </p:pic>
      <p:pic>
        <p:nvPicPr>
          <p:cNvPr id="157698" name="Picture 2" descr="http://www.digitaljournal.com/img/8/7/3/i/1/2/1/p-large/Photo-finish-Usain-Bolt.jpg"/>
          <p:cNvPicPr>
            <a:picLocks noChangeAspect="1" noChangeArrowheads="1"/>
          </p:cNvPicPr>
          <p:nvPr/>
        </p:nvPicPr>
        <p:blipFill>
          <a:blip r:embed="rId4" cstate="print"/>
          <a:srcRect/>
          <a:stretch>
            <a:fillRect/>
          </a:stretch>
        </p:blipFill>
        <p:spPr bwMode="auto">
          <a:xfrm>
            <a:off x="4835187" y="967380"/>
            <a:ext cx="4039882" cy="2274063"/>
          </a:xfrm>
          <a:prstGeom prst="rect">
            <a:avLst/>
          </a:prstGeom>
          <a:noFill/>
        </p:spPr>
      </p:pic>
      <p:sp>
        <p:nvSpPr>
          <p:cNvPr id="8" name="TextBox 7"/>
          <p:cNvSpPr txBox="1"/>
          <p:nvPr/>
        </p:nvSpPr>
        <p:spPr>
          <a:xfrm>
            <a:off x="5424711" y="3413195"/>
            <a:ext cx="2801266" cy="707886"/>
          </a:xfrm>
          <a:prstGeom prst="rect">
            <a:avLst/>
          </a:prstGeom>
          <a:noFill/>
        </p:spPr>
        <p:txBody>
          <a:bodyPr wrap="square" rtlCol="0">
            <a:spAutoFit/>
          </a:bodyPr>
          <a:lstStyle/>
          <a:p>
            <a:pPr algn="ctr"/>
            <a:r>
              <a:rPr lang="en-US" sz="2000" dirty="0" smtClean="0"/>
              <a:t>1000 Hz</a:t>
            </a:r>
          </a:p>
          <a:p>
            <a:pPr algn="ctr"/>
            <a:r>
              <a:rPr lang="en-US" sz="2000" dirty="0" smtClean="0"/>
              <a:t>1 ms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7162</TotalTime>
  <Words>1748</Words>
  <Application>Microsoft Office PowerPoint</Application>
  <PresentationFormat>On-screen Show (4:3)</PresentationFormat>
  <Paragraphs>539</Paragraphs>
  <Slides>47</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CS ChemDraw Drawing</vt:lpstr>
      <vt:lpstr>Graph</vt:lpstr>
      <vt:lpstr>CHM 5681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5175: Part 2.5</dc:title>
  <dc:creator>Vastib</dc:creator>
  <cp:lastModifiedBy>Vastib</cp:lastModifiedBy>
  <cp:revision>34</cp:revision>
  <dcterms:created xsi:type="dcterms:W3CDTF">2013-08-14T13:03:00Z</dcterms:created>
  <dcterms:modified xsi:type="dcterms:W3CDTF">2018-09-27T14:40:06Z</dcterms:modified>
</cp:coreProperties>
</file>